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gif" ContentType="image/gif"/>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2"/>
  </p:notesMasterIdLst>
  <p:sldIdLst>
    <p:sldId id="256" r:id="rId2"/>
    <p:sldId id="257" r:id="rId3"/>
    <p:sldId id="258" r:id="rId4"/>
    <p:sldId id="259" r:id="rId5"/>
    <p:sldId id="276" r:id="rId6"/>
    <p:sldId id="277" r:id="rId7"/>
    <p:sldId id="278" r:id="rId8"/>
    <p:sldId id="279" r:id="rId9"/>
    <p:sldId id="280" r:id="rId10"/>
    <p:sldId id="281" r:id="rId11"/>
    <p:sldId id="295" r:id="rId12"/>
    <p:sldId id="283" r:id="rId13"/>
    <p:sldId id="284" r:id="rId14"/>
    <p:sldId id="285" r:id="rId15"/>
    <p:sldId id="286" r:id="rId16"/>
    <p:sldId id="287" r:id="rId17"/>
    <p:sldId id="288" r:id="rId18"/>
    <p:sldId id="289" r:id="rId19"/>
    <p:sldId id="294" r:id="rId20"/>
    <p:sldId id="292" r:id="rId2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46BC8"/>
    <a:srgbClr val="073FB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629" autoAdjust="0"/>
    <p:restoredTop sz="80182" autoAdjust="0"/>
  </p:normalViewPr>
  <p:slideViewPr>
    <p:cSldViewPr snapToGrid="0">
      <p:cViewPr varScale="1">
        <p:scale>
          <a:sx n="73" d="100"/>
          <a:sy n="73" d="100"/>
        </p:scale>
        <p:origin x="1932" y="60"/>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10.wmf"/><Relationship Id="rId2" Type="http://schemas.openxmlformats.org/officeDocument/2006/relationships/image" Target="../media/image9.wmf"/><Relationship Id="rId1" Type="http://schemas.openxmlformats.org/officeDocument/2006/relationships/image" Target="../media/image8.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2386683-771D-499F-945D-9E15FA001E40}" type="datetimeFigureOut">
              <a:rPr lang="en-US" smtClean="0"/>
              <a:t>2018-10-12</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11B169A-37E4-4080-9CF7-0AB389CBB541}" type="slidenum">
              <a:rPr lang="en-US" smtClean="0"/>
              <a:t>‹#›</a:t>
            </a:fld>
            <a:endParaRPr lang="en-US"/>
          </a:p>
        </p:txBody>
      </p:sp>
    </p:spTree>
    <p:extLst>
      <p:ext uri="{BB962C8B-B14F-4D97-AF65-F5344CB8AC3E}">
        <p14:creationId xmlns:p14="http://schemas.microsoft.com/office/powerpoint/2010/main" val="33265776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Hi,</a:t>
            </a:r>
            <a:r>
              <a:rPr lang="en-US" baseline="0" dirty="0" smtClean="0"/>
              <a:t> my  name is Andrey Koval. I recently graduated with a degree in </a:t>
            </a:r>
            <a:r>
              <a:rPr lang="en-US" baseline="0" dirty="0" err="1" smtClean="0"/>
              <a:t>QUANTand</a:t>
            </a:r>
            <a:r>
              <a:rPr lang="en-US" baseline="0" dirty="0" smtClean="0"/>
              <a:t> have been a post doc researcher here since August.  Today I’d like to tell you about one of the ideas that shaped my present academic interests. </a:t>
            </a:r>
            <a:endParaRPr lang="en-US" dirty="0"/>
          </a:p>
        </p:txBody>
      </p:sp>
      <p:sp>
        <p:nvSpPr>
          <p:cNvPr id="4" name="Slide Number Placeholder 3"/>
          <p:cNvSpPr>
            <a:spLocks noGrp="1"/>
          </p:cNvSpPr>
          <p:nvPr>
            <p:ph type="sldNum" sz="quarter" idx="10"/>
          </p:nvPr>
        </p:nvSpPr>
        <p:spPr/>
        <p:txBody>
          <a:bodyPr/>
          <a:lstStyle/>
          <a:p>
            <a:fld id="{311B169A-37E4-4080-9CF7-0AB389CBB541}" type="slidenum">
              <a:rPr lang="en-US" smtClean="0"/>
              <a:t>1</a:t>
            </a:fld>
            <a:endParaRPr lang="en-US"/>
          </a:p>
        </p:txBody>
      </p:sp>
    </p:spTree>
    <p:extLst>
      <p:ext uri="{BB962C8B-B14F-4D97-AF65-F5344CB8AC3E}">
        <p14:creationId xmlns:p14="http://schemas.microsoft.com/office/powerpoint/2010/main" val="18930520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few years ago I </a:t>
            </a:r>
            <a:r>
              <a:rPr lang="en-US" baseline="0" dirty="0" smtClean="0"/>
              <a:t>reflected on the fact that statistical modelers routinely face various cognitive limitations in their work. Hardware and software technologies do assist our thinking, but  we also employ TECHNOLOGIES OF THE MIND or  MENTAL DEVICES:  taxonomies, systems, frameworks, mnemonics, paradigms. </a:t>
            </a:r>
            <a:endParaRPr lang="en-US" dirty="0"/>
          </a:p>
        </p:txBody>
      </p:sp>
      <p:sp>
        <p:nvSpPr>
          <p:cNvPr id="4" name="Slide Number Placeholder 3"/>
          <p:cNvSpPr>
            <a:spLocks noGrp="1"/>
          </p:cNvSpPr>
          <p:nvPr>
            <p:ph type="sldNum" sz="quarter" idx="10"/>
          </p:nvPr>
        </p:nvSpPr>
        <p:spPr/>
        <p:txBody>
          <a:bodyPr/>
          <a:lstStyle/>
          <a:p>
            <a:fld id="{311B169A-37E4-4080-9CF7-0AB389CBB541}" type="slidenum">
              <a:rPr lang="en-US" smtClean="0"/>
              <a:t>2</a:t>
            </a:fld>
            <a:endParaRPr lang="en-US"/>
          </a:p>
        </p:txBody>
      </p:sp>
    </p:spTree>
    <p:extLst>
      <p:ext uri="{BB962C8B-B14F-4D97-AF65-F5344CB8AC3E}">
        <p14:creationId xmlns:p14="http://schemas.microsoft.com/office/powerpoint/2010/main" val="7782737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I looked around, I saw</a:t>
            </a:r>
            <a:r>
              <a:rPr lang="en-US" baseline="0" dirty="0" smtClean="0"/>
              <a:t> many examples of such mental devices in o</a:t>
            </a:r>
            <a:r>
              <a:rPr lang="en-US" dirty="0" smtClean="0"/>
              <a:t>ther</a:t>
            </a:r>
            <a:r>
              <a:rPr lang="en-US" baseline="0" dirty="0" smtClean="0"/>
              <a:t> fields of knowledge. They helped scientists 1-2) ORGANIZE knowledge 3) EVALUATE a particular type of information.  Or 3) PERFORM certain mental tasks with lesser strain greater accuracy. Naturally, I wondered what such mental device could be for statistical modeling.</a:t>
            </a:r>
            <a:endParaRPr lang="en-US" dirty="0"/>
          </a:p>
        </p:txBody>
      </p:sp>
      <p:sp>
        <p:nvSpPr>
          <p:cNvPr id="4" name="Slide Number Placeholder 3"/>
          <p:cNvSpPr>
            <a:spLocks noGrp="1"/>
          </p:cNvSpPr>
          <p:nvPr>
            <p:ph type="sldNum" sz="quarter" idx="10"/>
          </p:nvPr>
        </p:nvSpPr>
        <p:spPr/>
        <p:txBody>
          <a:bodyPr/>
          <a:lstStyle/>
          <a:p>
            <a:fld id="{311B169A-37E4-4080-9CF7-0AB389CBB541}" type="slidenum">
              <a:rPr lang="en-US" smtClean="0"/>
              <a:t>3</a:t>
            </a:fld>
            <a:endParaRPr lang="en-US"/>
          </a:p>
        </p:txBody>
      </p:sp>
    </p:spTree>
    <p:extLst>
      <p:ext uri="{BB962C8B-B14F-4D97-AF65-F5344CB8AC3E}">
        <p14:creationId xmlns:p14="http://schemas.microsoft.com/office/powerpoint/2010/main" val="31128521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The</a:t>
            </a:r>
            <a:r>
              <a:rPr lang="en-CA" baseline="0" dirty="0" smtClean="0"/>
              <a:t> complexity of decisions in statistical modeling – I thought – could be compared to flying a jet. </a:t>
            </a:r>
            <a:endParaRPr lang="en-CA" dirty="0"/>
          </a:p>
        </p:txBody>
      </p:sp>
      <p:sp>
        <p:nvSpPr>
          <p:cNvPr id="4" name="Slide Number Placeholder 3"/>
          <p:cNvSpPr>
            <a:spLocks noGrp="1"/>
          </p:cNvSpPr>
          <p:nvPr>
            <p:ph type="sldNum" sz="quarter" idx="10"/>
          </p:nvPr>
        </p:nvSpPr>
        <p:spPr/>
        <p:txBody>
          <a:bodyPr/>
          <a:lstStyle/>
          <a:p>
            <a:fld id="{311B169A-37E4-4080-9CF7-0AB389CBB541}" type="slidenum">
              <a:rPr lang="en-US" smtClean="0"/>
              <a:t>4</a:t>
            </a:fld>
            <a:endParaRPr lang="en-US"/>
          </a:p>
        </p:txBody>
      </p:sp>
    </p:spTree>
    <p:extLst>
      <p:ext uri="{BB962C8B-B14F-4D97-AF65-F5344CB8AC3E}">
        <p14:creationId xmlns:p14="http://schemas.microsoft.com/office/powerpoint/2010/main" val="8339527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In particular, they tell</a:t>
            </a:r>
            <a:r>
              <a:rPr lang="en-CA" baseline="0" dirty="0" smtClean="0"/>
              <a:t> THREE STORIES:</a:t>
            </a:r>
          </a:p>
          <a:p>
            <a:pPr marL="228600" indent="-228600">
              <a:buAutoNum type="arabicPeriod"/>
            </a:pPr>
            <a:r>
              <a:rPr lang="en-CA" baseline="0" dirty="0" smtClean="0"/>
              <a:t>Measured and processed</a:t>
            </a:r>
          </a:p>
          <a:p>
            <a:pPr marL="228600" indent="-228600">
              <a:buAutoNum type="arabicPeriod"/>
            </a:pPr>
            <a:r>
              <a:rPr lang="en-CA" baseline="0" dirty="0" smtClean="0"/>
              <a:t>How model is specified and estimated</a:t>
            </a:r>
          </a:p>
          <a:p>
            <a:pPr marL="228600" indent="-228600">
              <a:buAutoNum type="arabicPeriod"/>
            </a:pPr>
            <a:r>
              <a:rPr lang="en-CA" baseline="0" dirty="0" smtClean="0"/>
              <a:t>How models compare</a:t>
            </a:r>
          </a:p>
          <a:p>
            <a:pPr marL="0" indent="0">
              <a:buNone/>
            </a:pPr>
            <a:endParaRPr lang="en-CA" dirty="0"/>
          </a:p>
        </p:txBody>
      </p:sp>
      <p:sp>
        <p:nvSpPr>
          <p:cNvPr id="4" name="Slide Number Placeholder 3"/>
          <p:cNvSpPr>
            <a:spLocks noGrp="1"/>
          </p:cNvSpPr>
          <p:nvPr>
            <p:ph type="sldNum" sz="quarter" idx="10"/>
          </p:nvPr>
        </p:nvSpPr>
        <p:spPr/>
        <p:txBody>
          <a:bodyPr/>
          <a:lstStyle/>
          <a:p>
            <a:fld id="{311B169A-37E4-4080-9CF7-0AB389CBB541}" type="slidenum">
              <a:rPr lang="en-US" smtClean="0"/>
              <a:t>11</a:t>
            </a:fld>
            <a:endParaRPr lang="en-US"/>
          </a:p>
        </p:txBody>
      </p:sp>
    </p:spTree>
    <p:extLst>
      <p:ext uri="{BB962C8B-B14F-4D97-AF65-F5344CB8AC3E}">
        <p14:creationId xmlns:p14="http://schemas.microsoft.com/office/powerpoint/2010/main" val="5956352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1A7A777E-4681-4F96-B8A6-640346B0C52B}" type="datetimeFigureOut">
              <a:rPr lang="en-US" smtClean="0"/>
              <a:t>2018-10-12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78B5F48-5A76-4976-AC33-D6446823D142}" type="slidenum">
              <a:rPr lang="en-US" smtClean="0"/>
              <a:t>‹#›</a:t>
            </a:fld>
            <a:endParaRPr lang="en-US"/>
          </a:p>
        </p:txBody>
      </p:sp>
    </p:spTree>
    <p:extLst>
      <p:ext uri="{BB962C8B-B14F-4D97-AF65-F5344CB8AC3E}">
        <p14:creationId xmlns:p14="http://schemas.microsoft.com/office/powerpoint/2010/main" val="853654392"/>
      </p:ext>
    </p:extLst>
  </p:cSld>
  <p:clrMapOvr>
    <a:masterClrMapping/>
  </p:clrMapOvr>
  <p:transition advClick="0" advTm="0">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A7A777E-4681-4F96-B8A6-640346B0C52B}" type="datetimeFigureOut">
              <a:rPr lang="en-US" smtClean="0"/>
              <a:t>2018-10-12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78B5F48-5A76-4976-AC33-D6446823D142}" type="slidenum">
              <a:rPr lang="en-US" smtClean="0"/>
              <a:t>‹#›</a:t>
            </a:fld>
            <a:endParaRPr lang="en-US"/>
          </a:p>
        </p:txBody>
      </p:sp>
    </p:spTree>
    <p:extLst>
      <p:ext uri="{BB962C8B-B14F-4D97-AF65-F5344CB8AC3E}">
        <p14:creationId xmlns:p14="http://schemas.microsoft.com/office/powerpoint/2010/main" val="3166542258"/>
      </p:ext>
    </p:extLst>
  </p:cSld>
  <p:clrMapOvr>
    <a:masterClrMapping/>
  </p:clrMapOvr>
  <p:transition advClick="0" advTm="0">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A7A777E-4681-4F96-B8A6-640346B0C52B}" type="datetimeFigureOut">
              <a:rPr lang="en-US" smtClean="0"/>
              <a:t>2018-10-12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78B5F48-5A76-4976-AC33-D6446823D142}" type="slidenum">
              <a:rPr lang="en-US" smtClean="0"/>
              <a:t>‹#›</a:t>
            </a:fld>
            <a:endParaRPr lang="en-US"/>
          </a:p>
        </p:txBody>
      </p:sp>
    </p:spTree>
    <p:extLst>
      <p:ext uri="{BB962C8B-B14F-4D97-AF65-F5344CB8AC3E}">
        <p14:creationId xmlns:p14="http://schemas.microsoft.com/office/powerpoint/2010/main" val="726819943"/>
      </p:ext>
    </p:extLst>
  </p:cSld>
  <p:clrMapOvr>
    <a:masterClrMapping/>
  </p:clrMapOvr>
  <p:transition advClick="0" advTm="0">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A7A777E-4681-4F96-B8A6-640346B0C52B}" type="datetimeFigureOut">
              <a:rPr lang="en-US" smtClean="0"/>
              <a:t>2018-10-12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78B5F48-5A76-4976-AC33-D6446823D142}" type="slidenum">
              <a:rPr lang="en-US" smtClean="0"/>
              <a:t>‹#›</a:t>
            </a:fld>
            <a:endParaRPr lang="en-US"/>
          </a:p>
        </p:txBody>
      </p:sp>
    </p:spTree>
    <p:extLst>
      <p:ext uri="{BB962C8B-B14F-4D97-AF65-F5344CB8AC3E}">
        <p14:creationId xmlns:p14="http://schemas.microsoft.com/office/powerpoint/2010/main" val="1174669459"/>
      </p:ext>
    </p:extLst>
  </p:cSld>
  <p:clrMapOvr>
    <a:masterClrMapping/>
  </p:clrMapOvr>
  <p:transition advClick="0" advTm="0">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A7A777E-4681-4F96-B8A6-640346B0C52B}" type="datetimeFigureOut">
              <a:rPr lang="en-US" smtClean="0"/>
              <a:t>2018-10-12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78B5F48-5A76-4976-AC33-D6446823D142}" type="slidenum">
              <a:rPr lang="en-US" smtClean="0"/>
              <a:t>‹#›</a:t>
            </a:fld>
            <a:endParaRPr lang="en-US"/>
          </a:p>
        </p:txBody>
      </p:sp>
    </p:spTree>
    <p:extLst>
      <p:ext uri="{BB962C8B-B14F-4D97-AF65-F5344CB8AC3E}">
        <p14:creationId xmlns:p14="http://schemas.microsoft.com/office/powerpoint/2010/main" val="1098389838"/>
      </p:ext>
    </p:extLst>
  </p:cSld>
  <p:clrMapOvr>
    <a:masterClrMapping/>
  </p:clrMapOvr>
  <p:transition advClick="0" advTm="0">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1A7A777E-4681-4F96-B8A6-640346B0C52B}" type="datetimeFigureOut">
              <a:rPr lang="en-US" smtClean="0"/>
              <a:t>2018-10-12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78B5F48-5A76-4976-AC33-D6446823D142}" type="slidenum">
              <a:rPr lang="en-US" smtClean="0"/>
              <a:t>‹#›</a:t>
            </a:fld>
            <a:endParaRPr lang="en-US"/>
          </a:p>
        </p:txBody>
      </p:sp>
    </p:spTree>
    <p:extLst>
      <p:ext uri="{BB962C8B-B14F-4D97-AF65-F5344CB8AC3E}">
        <p14:creationId xmlns:p14="http://schemas.microsoft.com/office/powerpoint/2010/main" val="4032619192"/>
      </p:ext>
    </p:extLst>
  </p:cSld>
  <p:clrMapOvr>
    <a:masterClrMapping/>
  </p:clrMapOvr>
  <p:transition advClick="0" advTm="0">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1A7A777E-4681-4F96-B8A6-640346B0C52B}" type="datetimeFigureOut">
              <a:rPr lang="en-US" smtClean="0"/>
              <a:t>2018-10-12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78B5F48-5A76-4976-AC33-D6446823D142}" type="slidenum">
              <a:rPr lang="en-US" smtClean="0"/>
              <a:t>‹#›</a:t>
            </a:fld>
            <a:endParaRPr lang="en-US"/>
          </a:p>
        </p:txBody>
      </p:sp>
    </p:spTree>
    <p:extLst>
      <p:ext uri="{BB962C8B-B14F-4D97-AF65-F5344CB8AC3E}">
        <p14:creationId xmlns:p14="http://schemas.microsoft.com/office/powerpoint/2010/main" val="3470816762"/>
      </p:ext>
    </p:extLst>
  </p:cSld>
  <p:clrMapOvr>
    <a:masterClrMapping/>
  </p:clrMapOvr>
  <p:transition advClick="0" advTm="0">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1A7A777E-4681-4F96-B8A6-640346B0C52B}" type="datetimeFigureOut">
              <a:rPr lang="en-US" smtClean="0"/>
              <a:t>2018-10-12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78B5F48-5A76-4976-AC33-D6446823D142}" type="slidenum">
              <a:rPr lang="en-US" smtClean="0"/>
              <a:t>‹#›</a:t>
            </a:fld>
            <a:endParaRPr lang="en-US"/>
          </a:p>
        </p:txBody>
      </p:sp>
    </p:spTree>
    <p:extLst>
      <p:ext uri="{BB962C8B-B14F-4D97-AF65-F5344CB8AC3E}">
        <p14:creationId xmlns:p14="http://schemas.microsoft.com/office/powerpoint/2010/main" val="2013147727"/>
      </p:ext>
    </p:extLst>
  </p:cSld>
  <p:clrMapOvr>
    <a:masterClrMapping/>
  </p:clrMapOvr>
  <p:transition advClick="0" advTm="0">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A7A777E-4681-4F96-B8A6-640346B0C52B}" type="datetimeFigureOut">
              <a:rPr lang="en-US" smtClean="0"/>
              <a:t>2018-10-12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78B5F48-5A76-4976-AC33-D6446823D142}" type="slidenum">
              <a:rPr lang="en-US" smtClean="0"/>
              <a:t>‹#›</a:t>
            </a:fld>
            <a:endParaRPr lang="en-US"/>
          </a:p>
        </p:txBody>
      </p:sp>
    </p:spTree>
    <p:extLst>
      <p:ext uri="{BB962C8B-B14F-4D97-AF65-F5344CB8AC3E}">
        <p14:creationId xmlns:p14="http://schemas.microsoft.com/office/powerpoint/2010/main" val="2402809744"/>
      </p:ext>
    </p:extLst>
  </p:cSld>
  <p:clrMapOvr>
    <a:masterClrMapping/>
  </p:clrMapOvr>
  <p:transition advClick="0" advTm="0">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A7A777E-4681-4F96-B8A6-640346B0C52B}" type="datetimeFigureOut">
              <a:rPr lang="en-US" smtClean="0"/>
              <a:t>2018-10-12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78B5F48-5A76-4976-AC33-D6446823D142}" type="slidenum">
              <a:rPr lang="en-US" smtClean="0"/>
              <a:t>‹#›</a:t>
            </a:fld>
            <a:endParaRPr lang="en-US"/>
          </a:p>
        </p:txBody>
      </p:sp>
    </p:spTree>
    <p:extLst>
      <p:ext uri="{BB962C8B-B14F-4D97-AF65-F5344CB8AC3E}">
        <p14:creationId xmlns:p14="http://schemas.microsoft.com/office/powerpoint/2010/main" val="343698256"/>
      </p:ext>
    </p:extLst>
  </p:cSld>
  <p:clrMapOvr>
    <a:masterClrMapping/>
  </p:clrMapOvr>
  <p:transition advClick="0" advTm="0">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A7A777E-4681-4F96-B8A6-640346B0C52B}" type="datetimeFigureOut">
              <a:rPr lang="en-US" smtClean="0"/>
              <a:t>2018-10-12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78B5F48-5A76-4976-AC33-D6446823D142}" type="slidenum">
              <a:rPr lang="en-US" smtClean="0"/>
              <a:t>‹#›</a:t>
            </a:fld>
            <a:endParaRPr lang="en-US"/>
          </a:p>
        </p:txBody>
      </p:sp>
    </p:spTree>
    <p:extLst>
      <p:ext uri="{BB962C8B-B14F-4D97-AF65-F5344CB8AC3E}">
        <p14:creationId xmlns:p14="http://schemas.microsoft.com/office/powerpoint/2010/main" val="2047539059"/>
      </p:ext>
    </p:extLst>
  </p:cSld>
  <p:clrMapOvr>
    <a:masterClrMapping/>
  </p:clrMapOvr>
  <p:transition advClick="0" advTm="0">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A7A777E-4681-4F96-B8A6-640346B0C52B}" type="datetimeFigureOut">
              <a:rPr lang="en-US" smtClean="0"/>
              <a:t>2018-10-12</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78B5F48-5A76-4976-AC33-D6446823D142}" type="slidenum">
              <a:rPr lang="en-US" smtClean="0"/>
              <a:t>‹#›</a:t>
            </a:fld>
            <a:endParaRPr lang="en-US"/>
          </a:p>
        </p:txBody>
      </p:sp>
    </p:spTree>
    <p:extLst>
      <p:ext uri="{BB962C8B-B14F-4D97-AF65-F5344CB8AC3E}">
        <p14:creationId xmlns:p14="http://schemas.microsoft.com/office/powerpoint/2010/main" val="305164922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ransition advClick="0" advTm="0">
    <p:fade/>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gi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jpeg"/></Relationships>
</file>

<file path=ppt/slides/_rels/slide19.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24.jpeg"/><Relationship Id="rId7" Type="http://schemas.openxmlformats.org/officeDocument/2006/relationships/image" Target="../media/image28.jp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27.jpg"/><Relationship Id="rId5" Type="http://schemas.openxmlformats.org/officeDocument/2006/relationships/image" Target="../media/image26.jpg"/><Relationship Id="rId4" Type="http://schemas.openxmlformats.org/officeDocument/2006/relationships/image" Target="../media/image25.jpg"/></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29.jpg"/><Relationship Id="rId7" Type="http://schemas.openxmlformats.org/officeDocument/2006/relationships/image" Target="../media/image27.jp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26.jpg"/><Relationship Id="rId5" Type="http://schemas.openxmlformats.org/officeDocument/2006/relationships/image" Target="../media/image25.jpg"/><Relationship Id="rId4" Type="http://schemas.openxmlformats.org/officeDocument/2006/relationships/image" Target="../media/image28.jp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5.gif"/><Relationship Id="rId5" Type="http://schemas.openxmlformats.org/officeDocument/2006/relationships/image" Target="../media/image4.png"/><Relationship Id="rId4" Type="http://schemas.openxmlformats.org/officeDocument/2006/relationships/image" Target="../media/image3.jpeg"/></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oleObject" Target="../embeddings/oleObject2.bin"/><Relationship Id="rId3" Type="http://schemas.openxmlformats.org/officeDocument/2006/relationships/image" Target="../media/image11.png"/><Relationship Id="rId7" Type="http://schemas.openxmlformats.org/officeDocument/2006/relationships/image" Target="../media/image8.wmf"/><Relationship Id="rId12" Type="http://schemas.openxmlformats.org/officeDocument/2006/relationships/image" Target="../media/image14.png"/><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1.bin"/><Relationship Id="rId11" Type="http://schemas.openxmlformats.org/officeDocument/2006/relationships/image" Target="../media/image10.wmf"/><Relationship Id="rId5" Type="http://schemas.openxmlformats.org/officeDocument/2006/relationships/image" Target="../media/image13.png"/><Relationship Id="rId10" Type="http://schemas.openxmlformats.org/officeDocument/2006/relationships/oleObject" Target="../embeddings/oleObject3.bin"/><Relationship Id="rId4" Type="http://schemas.openxmlformats.org/officeDocument/2006/relationships/image" Target="../media/image12.png"/><Relationship Id="rId9" Type="http://schemas.openxmlformats.org/officeDocument/2006/relationships/image" Target="../media/image9.wmf"/></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30"/>
          <p:cNvSpPr txBox="1"/>
          <p:nvPr/>
        </p:nvSpPr>
        <p:spPr>
          <a:xfrm>
            <a:off x="2057135" y="1403260"/>
            <a:ext cx="4714875" cy="2000250"/>
          </a:xfrm>
          <a:prstGeom prst="rect">
            <a:avLst/>
          </a:prstGeom>
          <a:noFill/>
        </p:spPr>
        <p:txBody>
          <a:bodyPr wrap="square" rtlCol="0">
            <a:spAutoFit/>
          </a:bodyPr>
          <a:lstStyle/>
          <a:p>
            <a:pPr algn="ctr"/>
            <a:r>
              <a:rPr lang="en-US" sz="4000" dirty="0" smtClean="0">
                <a:latin typeface="Gill Sans MT" panose="020B0502020104020203" pitchFamily="34" charset="0"/>
              </a:rPr>
              <a:t>Imagining an interface</a:t>
            </a:r>
          </a:p>
          <a:p>
            <a:pPr algn="ctr"/>
            <a:r>
              <a:rPr lang="en-US" sz="4000" dirty="0" smtClean="0">
                <a:latin typeface="Gill Sans MT" panose="020B0502020104020203" pitchFamily="34" charset="0"/>
              </a:rPr>
              <a:t>for</a:t>
            </a:r>
          </a:p>
          <a:p>
            <a:pPr algn="ctr"/>
            <a:r>
              <a:rPr lang="en-US" sz="4000" dirty="0" smtClean="0">
                <a:latin typeface="Gill Sans MT" panose="020B0502020104020203" pitchFamily="34" charset="0"/>
              </a:rPr>
              <a:t>Statistical modeling</a:t>
            </a:r>
            <a:endParaRPr lang="en-US" sz="4000" dirty="0">
              <a:latin typeface="Gill Sans MT" panose="020B0502020104020203" pitchFamily="34" charset="0"/>
            </a:endParaRPr>
          </a:p>
        </p:txBody>
      </p:sp>
      <p:sp>
        <p:nvSpPr>
          <p:cNvPr id="32" name="TextBox 31"/>
          <p:cNvSpPr txBox="1"/>
          <p:nvPr/>
        </p:nvSpPr>
        <p:spPr>
          <a:xfrm>
            <a:off x="1894697" y="4266475"/>
            <a:ext cx="4714875" cy="1569660"/>
          </a:xfrm>
          <a:prstGeom prst="rect">
            <a:avLst/>
          </a:prstGeom>
          <a:noFill/>
        </p:spPr>
        <p:txBody>
          <a:bodyPr wrap="square" rtlCol="0">
            <a:spAutoFit/>
          </a:bodyPr>
          <a:lstStyle/>
          <a:p>
            <a:pPr algn="ctr"/>
            <a:r>
              <a:rPr lang="en-US" sz="2400" dirty="0" smtClean="0">
                <a:solidFill>
                  <a:schemeClr val="accent2">
                    <a:lumMod val="75000"/>
                  </a:schemeClr>
                </a:solidFill>
                <a:latin typeface="+mj-lt"/>
              </a:rPr>
              <a:t>January 19, 2015</a:t>
            </a:r>
          </a:p>
          <a:p>
            <a:pPr algn="ctr"/>
            <a:r>
              <a:rPr lang="en-US" sz="2400" dirty="0" smtClean="0">
                <a:solidFill>
                  <a:schemeClr val="accent2">
                    <a:lumMod val="75000"/>
                  </a:schemeClr>
                </a:solidFill>
                <a:latin typeface="+mj-lt"/>
              </a:rPr>
              <a:t>University of Victoria</a:t>
            </a:r>
          </a:p>
          <a:p>
            <a:pPr algn="ctr"/>
            <a:r>
              <a:rPr lang="en-US" sz="2400" dirty="0" smtClean="0">
                <a:solidFill>
                  <a:schemeClr val="accent2">
                    <a:lumMod val="75000"/>
                  </a:schemeClr>
                </a:solidFill>
                <a:latin typeface="+mj-lt"/>
              </a:rPr>
              <a:t>Andrey V. Koval</a:t>
            </a:r>
          </a:p>
          <a:p>
            <a:pPr algn="ctr"/>
            <a:endParaRPr lang="en-US" sz="2400" dirty="0">
              <a:solidFill>
                <a:schemeClr val="accent2">
                  <a:lumMod val="75000"/>
                </a:schemeClr>
              </a:solidFill>
              <a:latin typeface="+mj-lt"/>
            </a:endParaRPr>
          </a:p>
        </p:txBody>
      </p:sp>
      <p:cxnSp>
        <p:nvCxnSpPr>
          <p:cNvPr id="81" name="Straight Connector 80"/>
          <p:cNvCxnSpPr/>
          <p:nvPr/>
        </p:nvCxnSpPr>
        <p:spPr>
          <a:xfrm>
            <a:off x="139807" y="6666685"/>
            <a:ext cx="8821313" cy="0"/>
          </a:xfrm>
          <a:prstGeom prst="line">
            <a:avLst/>
          </a:prstGeom>
          <a:ln w="19050"/>
        </p:spPr>
        <p:style>
          <a:lnRef idx="1">
            <a:schemeClr val="dk1"/>
          </a:lnRef>
          <a:fillRef idx="0">
            <a:schemeClr val="dk1"/>
          </a:fillRef>
          <a:effectRef idx="0">
            <a:schemeClr val="dk1"/>
          </a:effectRef>
          <a:fontRef idx="minor">
            <a:schemeClr val="tx1"/>
          </a:fontRef>
        </p:style>
      </p:cxnSp>
      <p:sp>
        <p:nvSpPr>
          <p:cNvPr id="82" name="Oval 81"/>
          <p:cNvSpPr/>
          <p:nvPr/>
        </p:nvSpPr>
        <p:spPr>
          <a:xfrm>
            <a:off x="139807"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3" name="Oval 82"/>
          <p:cNvSpPr/>
          <p:nvPr/>
        </p:nvSpPr>
        <p:spPr>
          <a:xfrm>
            <a:off x="594461"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4" name="Oval 83"/>
          <p:cNvSpPr/>
          <p:nvPr/>
        </p:nvSpPr>
        <p:spPr>
          <a:xfrm>
            <a:off x="1049115"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5" name="Oval 84"/>
          <p:cNvSpPr/>
          <p:nvPr/>
        </p:nvSpPr>
        <p:spPr>
          <a:xfrm>
            <a:off x="1503769"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6" name="Oval 85"/>
          <p:cNvSpPr/>
          <p:nvPr/>
        </p:nvSpPr>
        <p:spPr>
          <a:xfrm>
            <a:off x="1958423"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7" name="Oval 86"/>
          <p:cNvSpPr/>
          <p:nvPr/>
        </p:nvSpPr>
        <p:spPr>
          <a:xfrm>
            <a:off x="2413077"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8" name="Oval 87"/>
          <p:cNvSpPr/>
          <p:nvPr/>
        </p:nvSpPr>
        <p:spPr>
          <a:xfrm>
            <a:off x="2867731"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9" name="Oval 88"/>
          <p:cNvSpPr/>
          <p:nvPr/>
        </p:nvSpPr>
        <p:spPr>
          <a:xfrm>
            <a:off x="3322385"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0" name="Oval 89"/>
          <p:cNvSpPr/>
          <p:nvPr/>
        </p:nvSpPr>
        <p:spPr>
          <a:xfrm>
            <a:off x="3777039"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1" name="Oval 90"/>
          <p:cNvSpPr/>
          <p:nvPr/>
        </p:nvSpPr>
        <p:spPr>
          <a:xfrm>
            <a:off x="4231693"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2" name="Oval 91"/>
          <p:cNvSpPr/>
          <p:nvPr/>
        </p:nvSpPr>
        <p:spPr>
          <a:xfrm>
            <a:off x="4686347"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3" name="Oval 92"/>
          <p:cNvSpPr/>
          <p:nvPr/>
        </p:nvSpPr>
        <p:spPr>
          <a:xfrm>
            <a:off x="5141001"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4" name="Oval 93"/>
          <p:cNvSpPr/>
          <p:nvPr/>
        </p:nvSpPr>
        <p:spPr>
          <a:xfrm>
            <a:off x="5595655"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5" name="Oval 94"/>
          <p:cNvSpPr/>
          <p:nvPr/>
        </p:nvSpPr>
        <p:spPr>
          <a:xfrm>
            <a:off x="6050309"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6" name="Oval 95"/>
          <p:cNvSpPr/>
          <p:nvPr/>
        </p:nvSpPr>
        <p:spPr>
          <a:xfrm>
            <a:off x="6504963"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7" name="Oval 96"/>
          <p:cNvSpPr/>
          <p:nvPr/>
        </p:nvSpPr>
        <p:spPr>
          <a:xfrm>
            <a:off x="6959617"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8" name="Oval 97"/>
          <p:cNvSpPr/>
          <p:nvPr/>
        </p:nvSpPr>
        <p:spPr>
          <a:xfrm>
            <a:off x="7414271"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9" name="Oval 98"/>
          <p:cNvSpPr/>
          <p:nvPr/>
        </p:nvSpPr>
        <p:spPr>
          <a:xfrm>
            <a:off x="7868925"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0" name="Oval 99"/>
          <p:cNvSpPr/>
          <p:nvPr/>
        </p:nvSpPr>
        <p:spPr>
          <a:xfrm>
            <a:off x="8323579"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1" name="Oval 100"/>
          <p:cNvSpPr/>
          <p:nvPr/>
        </p:nvSpPr>
        <p:spPr>
          <a:xfrm>
            <a:off x="8778240"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3" name="Oval 102"/>
          <p:cNvSpPr/>
          <p:nvPr/>
        </p:nvSpPr>
        <p:spPr>
          <a:xfrm>
            <a:off x="139800"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50437962"/>
      </p:ext>
    </p:extLst>
  </p:cSld>
  <p:clrMapOvr>
    <a:masterClrMapping/>
  </p:clrMapOvr>
  <p:transition advClick="0" advTm="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103"/>
                                        </p:tgtEl>
                                        <p:attrNameLst>
                                          <p:attrName>style.visibility</p:attrName>
                                        </p:attrNameLst>
                                      </p:cBhvr>
                                      <p:to>
                                        <p:strVal val="visible"/>
                                      </p:to>
                                    </p:set>
                                    <p:animEffect transition="in" filter="wheel(1)">
                                      <p:cBhvr>
                                        <p:cTn id="7" dur="20000"/>
                                        <p:tgtEl>
                                          <p:spTgt spid="1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a:spLocks/>
          </p:cNvSpPr>
          <p:nvPr/>
        </p:nvSpPr>
        <p:spPr>
          <a:xfrm>
            <a:off x="251520" y="1412776"/>
            <a:ext cx="9001000" cy="3744416"/>
          </a:xfrm>
          <a:prstGeom prst="rect">
            <a:avLst/>
          </a:prstGeom>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sz="6600" dirty="0" smtClean="0">
                <a:latin typeface="Gill Sans MT Condensed" panose="020B0506020104020203" pitchFamily="34" charset="0"/>
              </a:rPr>
              <a:t>Scientists make </a:t>
            </a:r>
            <a:r>
              <a:rPr lang="en-CA" sz="6600" dirty="0" smtClean="0">
                <a:solidFill>
                  <a:srgbClr val="7030A0"/>
                </a:solidFill>
                <a:latin typeface="Gill Sans MT Condensed" panose="020B0506020104020203" pitchFamily="34" charset="0"/>
              </a:rPr>
              <a:t>digital</a:t>
            </a:r>
            <a:r>
              <a:rPr lang="en-CA" sz="6600" dirty="0" smtClean="0">
                <a:solidFill>
                  <a:schemeClr val="accent5">
                    <a:lumMod val="75000"/>
                  </a:schemeClr>
                </a:solidFill>
                <a:latin typeface="Gill Sans MT Condensed" panose="020B0506020104020203" pitchFamily="34" charset="0"/>
              </a:rPr>
              <a:t> </a:t>
            </a:r>
            <a:r>
              <a:rPr lang="en-CA" sz="6600" dirty="0" smtClean="0">
                <a:solidFill>
                  <a:schemeClr val="accent6"/>
                </a:solidFill>
                <a:latin typeface="Gill Sans MT Condensed" panose="020B0506020104020203" pitchFamily="34" charset="0"/>
              </a:rPr>
              <a:t>art</a:t>
            </a:r>
            <a:r>
              <a:rPr lang="en-CA" sz="6600" dirty="0" smtClean="0">
                <a:latin typeface="Gill Sans MT Condensed" panose="020B0506020104020203" pitchFamily="34" charset="0"/>
              </a:rPr>
              <a:t/>
            </a:r>
            <a:br>
              <a:rPr lang="en-CA" sz="6600" dirty="0" smtClean="0">
                <a:latin typeface="Gill Sans MT Condensed" panose="020B0506020104020203" pitchFamily="34" charset="0"/>
              </a:rPr>
            </a:br>
            <a:r>
              <a:rPr lang="en-CA" sz="6600" dirty="0" smtClean="0">
                <a:latin typeface="Gill Sans MT Condensed" panose="020B0506020104020203" pitchFamily="34" charset="0"/>
              </a:rPr>
              <a:t>by combining </a:t>
            </a:r>
            <a:r>
              <a:rPr lang="en-CA" sz="6600" dirty="0" smtClean="0">
                <a:solidFill>
                  <a:srgbClr val="7030A0"/>
                </a:solidFill>
                <a:latin typeface="Gill Sans MT Condensed" panose="020B0506020104020203" pitchFamily="34" charset="0"/>
              </a:rPr>
              <a:t>model</a:t>
            </a:r>
            <a:r>
              <a:rPr lang="en-CA" sz="6600" dirty="0" smtClean="0">
                <a:latin typeface="Gill Sans MT Condensed" panose="020B0506020104020203" pitchFamily="34" charset="0"/>
              </a:rPr>
              <a:t> manifestations </a:t>
            </a:r>
            <a:br>
              <a:rPr lang="en-CA" sz="6600" dirty="0" smtClean="0">
                <a:latin typeface="Gill Sans MT Condensed" panose="020B0506020104020203" pitchFamily="34" charset="0"/>
              </a:rPr>
            </a:br>
            <a:r>
              <a:rPr lang="en-CA" sz="6600" dirty="0" smtClean="0">
                <a:latin typeface="Gill Sans MT Condensed" panose="020B0506020104020203" pitchFamily="34" charset="0"/>
              </a:rPr>
              <a:t>to tell </a:t>
            </a:r>
            <a:r>
              <a:rPr lang="en-CA" sz="6600" dirty="0" smtClean="0">
                <a:solidFill>
                  <a:srgbClr val="7030A0"/>
                </a:solidFill>
                <a:latin typeface="Gill Sans MT Condensed" panose="020B0506020104020203" pitchFamily="34" charset="0"/>
              </a:rPr>
              <a:t>stories</a:t>
            </a:r>
            <a:r>
              <a:rPr lang="en-CA" sz="6600" dirty="0" smtClean="0">
                <a:latin typeface="Gill Sans MT Condensed" panose="020B0506020104020203" pitchFamily="34" charset="0"/>
              </a:rPr>
              <a:t> about </a:t>
            </a:r>
            <a:r>
              <a:rPr lang="en-CA" sz="6600" dirty="0" smtClean="0">
                <a:solidFill>
                  <a:srgbClr val="7030A0"/>
                </a:solidFill>
                <a:latin typeface="Gill Sans MT Condensed" panose="020B0506020104020203" pitchFamily="34" charset="0"/>
              </a:rPr>
              <a:t>data</a:t>
            </a:r>
            <a:r>
              <a:rPr lang="en-CA" sz="6600" dirty="0" smtClean="0">
                <a:latin typeface="Gill Sans MT Condensed" panose="020B0506020104020203" pitchFamily="34" charset="0"/>
              </a:rPr>
              <a:t> </a:t>
            </a:r>
            <a:br>
              <a:rPr lang="en-CA" sz="6600" dirty="0" smtClean="0">
                <a:latin typeface="Gill Sans MT Condensed" panose="020B0506020104020203" pitchFamily="34" charset="0"/>
              </a:rPr>
            </a:br>
            <a:endParaRPr lang="en-CA" sz="6600" dirty="0">
              <a:solidFill>
                <a:srgbClr val="7030A0"/>
              </a:solidFill>
              <a:latin typeface="Gill Sans MT Condensed" panose="020B0506020104020203" pitchFamily="34" charset="0"/>
            </a:endParaRPr>
          </a:p>
        </p:txBody>
      </p:sp>
      <p:cxnSp>
        <p:nvCxnSpPr>
          <p:cNvPr id="63" name="Straight Connector 62"/>
          <p:cNvCxnSpPr/>
          <p:nvPr/>
        </p:nvCxnSpPr>
        <p:spPr>
          <a:xfrm>
            <a:off x="139807" y="6666685"/>
            <a:ext cx="8821313" cy="0"/>
          </a:xfrm>
          <a:prstGeom prst="line">
            <a:avLst/>
          </a:prstGeom>
          <a:ln w="19050"/>
        </p:spPr>
        <p:style>
          <a:lnRef idx="1">
            <a:schemeClr val="dk1"/>
          </a:lnRef>
          <a:fillRef idx="0">
            <a:schemeClr val="dk1"/>
          </a:fillRef>
          <a:effectRef idx="0">
            <a:schemeClr val="dk1"/>
          </a:effectRef>
          <a:fontRef idx="minor">
            <a:schemeClr val="tx1"/>
          </a:fontRef>
        </p:style>
      </p:cxnSp>
      <p:sp>
        <p:nvSpPr>
          <p:cNvPr id="64" name="Oval 63"/>
          <p:cNvSpPr/>
          <p:nvPr/>
        </p:nvSpPr>
        <p:spPr>
          <a:xfrm>
            <a:off x="139807"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5" name="Oval 64"/>
          <p:cNvSpPr/>
          <p:nvPr/>
        </p:nvSpPr>
        <p:spPr>
          <a:xfrm>
            <a:off x="594461"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6" name="Oval 65"/>
          <p:cNvSpPr/>
          <p:nvPr/>
        </p:nvSpPr>
        <p:spPr>
          <a:xfrm>
            <a:off x="1049115"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7" name="Oval 66"/>
          <p:cNvSpPr/>
          <p:nvPr/>
        </p:nvSpPr>
        <p:spPr>
          <a:xfrm>
            <a:off x="1503769"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8" name="Oval 67"/>
          <p:cNvSpPr/>
          <p:nvPr/>
        </p:nvSpPr>
        <p:spPr>
          <a:xfrm>
            <a:off x="1958423"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9" name="Oval 68"/>
          <p:cNvSpPr/>
          <p:nvPr/>
        </p:nvSpPr>
        <p:spPr>
          <a:xfrm>
            <a:off x="2413077"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0" name="Oval 69"/>
          <p:cNvSpPr/>
          <p:nvPr/>
        </p:nvSpPr>
        <p:spPr>
          <a:xfrm>
            <a:off x="2867731"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1" name="Oval 70"/>
          <p:cNvSpPr/>
          <p:nvPr/>
        </p:nvSpPr>
        <p:spPr>
          <a:xfrm>
            <a:off x="3322385"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2" name="Oval 71"/>
          <p:cNvSpPr/>
          <p:nvPr/>
        </p:nvSpPr>
        <p:spPr>
          <a:xfrm>
            <a:off x="3777039"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3" name="Oval 72"/>
          <p:cNvSpPr/>
          <p:nvPr/>
        </p:nvSpPr>
        <p:spPr>
          <a:xfrm>
            <a:off x="4231693"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4" name="Oval 73"/>
          <p:cNvSpPr/>
          <p:nvPr/>
        </p:nvSpPr>
        <p:spPr>
          <a:xfrm>
            <a:off x="4686347"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5" name="Oval 74"/>
          <p:cNvSpPr/>
          <p:nvPr/>
        </p:nvSpPr>
        <p:spPr>
          <a:xfrm>
            <a:off x="5141001"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6" name="Oval 75"/>
          <p:cNvSpPr/>
          <p:nvPr/>
        </p:nvSpPr>
        <p:spPr>
          <a:xfrm>
            <a:off x="5595655"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7" name="Oval 76"/>
          <p:cNvSpPr/>
          <p:nvPr/>
        </p:nvSpPr>
        <p:spPr>
          <a:xfrm>
            <a:off x="6050309"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8" name="Oval 77"/>
          <p:cNvSpPr/>
          <p:nvPr/>
        </p:nvSpPr>
        <p:spPr>
          <a:xfrm>
            <a:off x="6504963"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9" name="Oval 78"/>
          <p:cNvSpPr/>
          <p:nvPr/>
        </p:nvSpPr>
        <p:spPr>
          <a:xfrm>
            <a:off x="6959617"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0" name="Oval 79"/>
          <p:cNvSpPr/>
          <p:nvPr/>
        </p:nvSpPr>
        <p:spPr>
          <a:xfrm>
            <a:off x="7414271"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1" name="Oval 80"/>
          <p:cNvSpPr/>
          <p:nvPr/>
        </p:nvSpPr>
        <p:spPr>
          <a:xfrm>
            <a:off x="7868925"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2" name="Oval 81"/>
          <p:cNvSpPr/>
          <p:nvPr/>
        </p:nvSpPr>
        <p:spPr>
          <a:xfrm>
            <a:off x="8323579"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3" name="Oval 82"/>
          <p:cNvSpPr/>
          <p:nvPr/>
        </p:nvSpPr>
        <p:spPr>
          <a:xfrm>
            <a:off x="8778240"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4" name="Oval 83"/>
          <p:cNvSpPr/>
          <p:nvPr/>
        </p:nvSpPr>
        <p:spPr>
          <a:xfrm>
            <a:off x="139800"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5" name="Oval 84"/>
          <p:cNvSpPr/>
          <p:nvPr/>
        </p:nvSpPr>
        <p:spPr>
          <a:xfrm>
            <a:off x="599120"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6" name="Oval 85"/>
          <p:cNvSpPr/>
          <p:nvPr/>
        </p:nvSpPr>
        <p:spPr>
          <a:xfrm>
            <a:off x="1053774"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7" name="Oval 86"/>
          <p:cNvSpPr/>
          <p:nvPr/>
        </p:nvSpPr>
        <p:spPr>
          <a:xfrm>
            <a:off x="1508757"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8" name="Oval 87"/>
          <p:cNvSpPr/>
          <p:nvPr/>
        </p:nvSpPr>
        <p:spPr>
          <a:xfrm>
            <a:off x="4231686"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9" name="Oval 88"/>
          <p:cNvSpPr/>
          <p:nvPr/>
        </p:nvSpPr>
        <p:spPr>
          <a:xfrm>
            <a:off x="1953764"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0" name="Oval 89"/>
          <p:cNvSpPr/>
          <p:nvPr/>
        </p:nvSpPr>
        <p:spPr>
          <a:xfrm>
            <a:off x="2413406"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1" name="Oval 90"/>
          <p:cNvSpPr/>
          <p:nvPr/>
        </p:nvSpPr>
        <p:spPr>
          <a:xfrm>
            <a:off x="2872225"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2" name="Oval 91"/>
          <p:cNvSpPr/>
          <p:nvPr/>
        </p:nvSpPr>
        <p:spPr>
          <a:xfrm>
            <a:off x="3331044"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3" name="Oval 92"/>
          <p:cNvSpPr/>
          <p:nvPr/>
        </p:nvSpPr>
        <p:spPr>
          <a:xfrm>
            <a:off x="3774792"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18462705"/>
      </p:ext>
    </p:extLst>
  </p:cSld>
  <p:clrMapOvr>
    <a:masterClrMapping/>
  </p:clrMapOvr>
  <p:transition advClick="0" advTm="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88"/>
                                        </p:tgtEl>
                                        <p:attrNameLst>
                                          <p:attrName>style.visibility</p:attrName>
                                        </p:attrNameLst>
                                      </p:cBhvr>
                                      <p:to>
                                        <p:strVal val="visible"/>
                                      </p:to>
                                    </p:set>
                                    <p:animEffect transition="in" filter="wheel(1)">
                                      <p:cBhvr>
                                        <p:cTn id="7" dur="20000"/>
                                        <p:tgtEl>
                                          <p:spTgt spid="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457200" y="445849"/>
            <a:ext cx="8305800" cy="4478057"/>
            <a:chOff x="457200" y="445849"/>
            <a:chExt cx="8305800" cy="4478057"/>
          </a:xfrm>
        </p:grpSpPr>
        <p:sp>
          <p:nvSpPr>
            <p:cNvPr id="32" name="Rounded Rectangle 31"/>
            <p:cNvSpPr/>
            <p:nvPr/>
          </p:nvSpPr>
          <p:spPr>
            <a:xfrm>
              <a:off x="609600" y="3572673"/>
              <a:ext cx="8153400" cy="1351233"/>
            </a:xfrm>
            <a:prstGeom prst="roundRect">
              <a:avLst/>
            </a:prstGeom>
            <a:gradFill>
              <a:gsLst>
                <a:gs pos="0">
                  <a:schemeClr val="accent3">
                    <a:lumMod val="110000"/>
                    <a:satMod val="105000"/>
                    <a:tint val="67000"/>
                    <a:alpha val="50000"/>
                  </a:schemeClr>
                </a:gs>
                <a:gs pos="50000">
                  <a:schemeClr val="accent3">
                    <a:lumMod val="105000"/>
                    <a:satMod val="103000"/>
                    <a:tint val="73000"/>
                  </a:schemeClr>
                </a:gs>
                <a:gs pos="100000">
                  <a:schemeClr val="accent3">
                    <a:lumMod val="105000"/>
                    <a:satMod val="109000"/>
                    <a:tint val="81000"/>
                  </a:schemeClr>
                </a:gs>
              </a:gsLst>
            </a:gra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33" name="TextBox 32"/>
            <p:cNvSpPr txBox="1"/>
            <p:nvPr/>
          </p:nvSpPr>
          <p:spPr>
            <a:xfrm>
              <a:off x="913185" y="3749312"/>
              <a:ext cx="1174933" cy="379209"/>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wrap="none" rtlCol="0">
              <a:spAutoFit/>
            </a:bodyPr>
            <a:lstStyle/>
            <a:p>
              <a:r>
                <a:rPr lang="en-US" sz="2800" b="1" dirty="0" smtClean="0"/>
                <a:t>Data</a:t>
              </a:r>
              <a:endParaRPr lang="en-US" sz="2800" b="1" dirty="0"/>
            </a:p>
          </p:txBody>
        </p:sp>
        <p:sp>
          <p:nvSpPr>
            <p:cNvPr id="34" name="TextBox 33"/>
            <p:cNvSpPr txBox="1"/>
            <p:nvPr/>
          </p:nvSpPr>
          <p:spPr>
            <a:xfrm>
              <a:off x="2010434" y="4127670"/>
              <a:ext cx="4732641" cy="461665"/>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wrap="none" rtlCol="0">
              <a:spAutoFit/>
            </a:bodyPr>
            <a:lstStyle/>
            <a:p>
              <a:r>
                <a:rPr lang="en-US" sz="2400" dirty="0" smtClean="0"/>
                <a:t>How do </a:t>
              </a:r>
              <a:r>
                <a:rPr lang="en-US" sz="2400" b="1" dirty="0" smtClean="0"/>
                <a:t>data</a:t>
              </a:r>
              <a:r>
                <a:rPr lang="en-US" sz="2400" dirty="0" smtClean="0"/>
                <a:t> comprise the </a:t>
              </a:r>
              <a:r>
                <a:rPr lang="en-US" sz="2400" b="1" dirty="0" smtClean="0">
                  <a:solidFill>
                    <a:srgbClr val="FF0000"/>
                  </a:solidFill>
                </a:rPr>
                <a:t>variable</a:t>
              </a:r>
              <a:r>
                <a:rPr lang="en-US" sz="2400" dirty="0" smtClean="0"/>
                <a:t>?</a:t>
              </a:r>
              <a:endParaRPr lang="en-US" sz="2400" dirty="0"/>
            </a:p>
          </p:txBody>
        </p:sp>
        <p:sp>
          <p:nvSpPr>
            <p:cNvPr id="36" name="Rounded Rectangle 35"/>
            <p:cNvSpPr/>
            <p:nvPr/>
          </p:nvSpPr>
          <p:spPr>
            <a:xfrm>
              <a:off x="457200" y="1911016"/>
              <a:ext cx="8144245" cy="1318757"/>
            </a:xfrm>
            <a:prstGeom prst="roundRect">
              <a:avLst/>
            </a:prstGeom>
            <a:gradFill>
              <a:gsLst>
                <a:gs pos="0">
                  <a:schemeClr val="accent3">
                    <a:lumMod val="110000"/>
                    <a:satMod val="105000"/>
                    <a:tint val="67000"/>
                    <a:alpha val="50000"/>
                  </a:schemeClr>
                </a:gs>
                <a:gs pos="50000">
                  <a:schemeClr val="accent3">
                    <a:lumMod val="105000"/>
                    <a:satMod val="103000"/>
                    <a:tint val="73000"/>
                  </a:schemeClr>
                </a:gs>
                <a:gs pos="100000">
                  <a:schemeClr val="accent3">
                    <a:lumMod val="105000"/>
                    <a:satMod val="109000"/>
                    <a:tint val="81000"/>
                  </a:schemeClr>
                </a:gs>
              </a:gsLst>
            </a:gra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37" name="TextBox 36"/>
            <p:cNvSpPr txBox="1"/>
            <p:nvPr/>
          </p:nvSpPr>
          <p:spPr>
            <a:xfrm>
              <a:off x="886748" y="1995394"/>
              <a:ext cx="1152880" cy="523220"/>
            </a:xfrm>
            <a:prstGeom prst="rect">
              <a:avLst/>
            </a:prstGeom>
            <a:noFill/>
          </p:spPr>
          <p:txBody>
            <a:bodyPr wrap="none" rtlCol="0">
              <a:spAutoFit/>
            </a:bodyPr>
            <a:lstStyle/>
            <a:p>
              <a:r>
                <a:rPr lang="en-US" sz="2800" b="1" dirty="0" smtClean="0">
                  <a:solidFill>
                    <a:schemeClr val="accent1"/>
                  </a:solidFill>
                </a:rPr>
                <a:t>Model</a:t>
              </a:r>
              <a:endParaRPr lang="en-US" sz="2800" b="1" dirty="0">
                <a:solidFill>
                  <a:schemeClr val="accent1"/>
                </a:solidFill>
              </a:endParaRPr>
            </a:p>
          </p:txBody>
        </p:sp>
        <p:sp>
          <p:nvSpPr>
            <p:cNvPr id="38" name="TextBox 37"/>
            <p:cNvSpPr txBox="1"/>
            <p:nvPr/>
          </p:nvSpPr>
          <p:spPr>
            <a:xfrm>
              <a:off x="1901138" y="2371681"/>
              <a:ext cx="4825103" cy="461665"/>
            </a:xfrm>
            <a:prstGeom prst="rect">
              <a:avLst/>
            </a:prstGeom>
            <a:noFill/>
          </p:spPr>
          <p:txBody>
            <a:bodyPr wrap="none" rtlCol="0">
              <a:spAutoFit/>
            </a:bodyPr>
            <a:lstStyle/>
            <a:p>
              <a:r>
                <a:rPr lang="en-US" sz="2400" dirty="0" smtClean="0"/>
                <a:t>How do </a:t>
              </a:r>
              <a:r>
                <a:rPr lang="en-US" sz="2400" b="1" dirty="0" smtClean="0">
                  <a:solidFill>
                    <a:srgbClr val="FF0000"/>
                  </a:solidFill>
                </a:rPr>
                <a:t>variables</a:t>
              </a:r>
              <a:r>
                <a:rPr lang="en-US" sz="2400" dirty="0" smtClean="0">
                  <a:solidFill>
                    <a:srgbClr val="FF0000"/>
                  </a:solidFill>
                </a:rPr>
                <a:t> </a:t>
              </a:r>
              <a:r>
                <a:rPr lang="en-US" sz="2400" dirty="0" smtClean="0"/>
                <a:t>comprise a </a:t>
              </a:r>
              <a:r>
                <a:rPr lang="en-US" sz="2400" b="1" dirty="0" smtClean="0">
                  <a:solidFill>
                    <a:schemeClr val="accent1"/>
                  </a:solidFill>
                </a:rPr>
                <a:t>model</a:t>
              </a:r>
              <a:r>
                <a:rPr lang="en-US" sz="2400" dirty="0" smtClean="0"/>
                <a:t>?</a:t>
              </a:r>
              <a:endParaRPr lang="en-US" sz="2400" dirty="0"/>
            </a:p>
          </p:txBody>
        </p:sp>
        <p:sp>
          <p:nvSpPr>
            <p:cNvPr id="40" name="Rounded Rectangle 39"/>
            <p:cNvSpPr/>
            <p:nvPr/>
          </p:nvSpPr>
          <p:spPr>
            <a:xfrm>
              <a:off x="533401" y="476672"/>
              <a:ext cx="7854695" cy="1099623"/>
            </a:xfrm>
            <a:prstGeom prst="roundRect">
              <a:avLst/>
            </a:prstGeom>
            <a:gradFill>
              <a:gsLst>
                <a:gs pos="0">
                  <a:schemeClr val="accent3">
                    <a:lumMod val="110000"/>
                    <a:satMod val="105000"/>
                    <a:tint val="67000"/>
                    <a:alpha val="50000"/>
                  </a:schemeClr>
                </a:gs>
                <a:gs pos="50000">
                  <a:schemeClr val="accent3">
                    <a:lumMod val="105000"/>
                    <a:satMod val="103000"/>
                    <a:tint val="73000"/>
                  </a:schemeClr>
                </a:gs>
                <a:gs pos="100000">
                  <a:schemeClr val="accent3">
                    <a:lumMod val="105000"/>
                    <a:satMod val="109000"/>
                    <a:tint val="81000"/>
                  </a:schemeClr>
                </a:gs>
              </a:gsLst>
            </a:gradFill>
            <a:ln>
              <a:solidFill>
                <a:schemeClr val="accent3">
                  <a:alpha val="50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41" name="TextBox 40"/>
            <p:cNvSpPr txBox="1"/>
            <p:nvPr/>
          </p:nvSpPr>
          <p:spPr>
            <a:xfrm>
              <a:off x="726659" y="445849"/>
              <a:ext cx="1919979" cy="300843"/>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wrap="none" rtlCol="0">
              <a:spAutoFit/>
            </a:bodyPr>
            <a:lstStyle/>
            <a:p>
              <a:r>
                <a:rPr lang="en-US" sz="2800" b="1" dirty="0" smtClean="0"/>
                <a:t>Meaning</a:t>
              </a:r>
              <a:endParaRPr lang="en-US" sz="2800" b="1" dirty="0"/>
            </a:p>
          </p:txBody>
        </p:sp>
        <p:sp>
          <p:nvSpPr>
            <p:cNvPr id="42" name="TextBox 41"/>
            <p:cNvSpPr txBox="1"/>
            <p:nvPr/>
          </p:nvSpPr>
          <p:spPr>
            <a:xfrm>
              <a:off x="2323718" y="864383"/>
              <a:ext cx="4908138" cy="461665"/>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wrap="none" rtlCol="0">
              <a:spAutoFit/>
            </a:bodyPr>
            <a:lstStyle/>
            <a:p>
              <a:r>
                <a:rPr lang="en-US" sz="2400" dirty="0" smtClean="0"/>
                <a:t>How do </a:t>
              </a:r>
              <a:r>
                <a:rPr lang="en-US" sz="2400" b="1" dirty="0" smtClean="0">
                  <a:solidFill>
                    <a:schemeClr val="accent1"/>
                  </a:solidFill>
                </a:rPr>
                <a:t>models</a:t>
              </a:r>
              <a:r>
                <a:rPr lang="en-US" sz="2400" dirty="0" smtClean="0">
                  <a:solidFill>
                    <a:schemeClr val="accent1"/>
                  </a:solidFill>
                </a:rPr>
                <a:t> </a:t>
              </a:r>
              <a:r>
                <a:rPr lang="en-US" sz="2400" dirty="0" smtClean="0"/>
                <a:t>comprise a </a:t>
              </a:r>
              <a:r>
                <a:rPr lang="en-US" sz="2400" b="1" dirty="0" smtClean="0"/>
                <a:t>meaning</a:t>
              </a:r>
              <a:r>
                <a:rPr lang="en-US" sz="2400" dirty="0" smtClean="0"/>
                <a:t>?</a:t>
              </a:r>
              <a:endParaRPr lang="en-US" sz="2400" dirty="0"/>
            </a:p>
          </p:txBody>
        </p:sp>
      </p:grpSp>
      <p:cxnSp>
        <p:nvCxnSpPr>
          <p:cNvPr id="75" name="Straight Connector 74"/>
          <p:cNvCxnSpPr/>
          <p:nvPr/>
        </p:nvCxnSpPr>
        <p:spPr>
          <a:xfrm>
            <a:off x="139807" y="6666685"/>
            <a:ext cx="8821313" cy="0"/>
          </a:xfrm>
          <a:prstGeom prst="line">
            <a:avLst/>
          </a:prstGeom>
          <a:ln w="19050"/>
        </p:spPr>
        <p:style>
          <a:lnRef idx="1">
            <a:schemeClr val="dk1"/>
          </a:lnRef>
          <a:fillRef idx="0">
            <a:schemeClr val="dk1"/>
          </a:fillRef>
          <a:effectRef idx="0">
            <a:schemeClr val="dk1"/>
          </a:effectRef>
          <a:fontRef idx="minor">
            <a:schemeClr val="tx1"/>
          </a:fontRef>
        </p:style>
      </p:cxnSp>
      <p:sp>
        <p:nvSpPr>
          <p:cNvPr id="76" name="Oval 75"/>
          <p:cNvSpPr/>
          <p:nvPr/>
        </p:nvSpPr>
        <p:spPr>
          <a:xfrm>
            <a:off x="139807"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7" name="Oval 76"/>
          <p:cNvSpPr/>
          <p:nvPr/>
        </p:nvSpPr>
        <p:spPr>
          <a:xfrm>
            <a:off x="594461"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8" name="Oval 77"/>
          <p:cNvSpPr/>
          <p:nvPr/>
        </p:nvSpPr>
        <p:spPr>
          <a:xfrm>
            <a:off x="1049115"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9" name="Oval 78"/>
          <p:cNvSpPr/>
          <p:nvPr/>
        </p:nvSpPr>
        <p:spPr>
          <a:xfrm>
            <a:off x="1503769"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0" name="Oval 79"/>
          <p:cNvSpPr/>
          <p:nvPr/>
        </p:nvSpPr>
        <p:spPr>
          <a:xfrm>
            <a:off x="1958423"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1" name="Oval 80"/>
          <p:cNvSpPr/>
          <p:nvPr/>
        </p:nvSpPr>
        <p:spPr>
          <a:xfrm>
            <a:off x="2413077"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2" name="Oval 81"/>
          <p:cNvSpPr/>
          <p:nvPr/>
        </p:nvSpPr>
        <p:spPr>
          <a:xfrm>
            <a:off x="2867731"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3" name="Oval 82"/>
          <p:cNvSpPr/>
          <p:nvPr/>
        </p:nvSpPr>
        <p:spPr>
          <a:xfrm>
            <a:off x="3322385"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4" name="Oval 83"/>
          <p:cNvSpPr/>
          <p:nvPr/>
        </p:nvSpPr>
        <p:spPr>
          <a:xfrm>
            <a:off x="3777039"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5" name="Oval 84"/>
          <p:cNvSpPr/>
          <p:nvPr/>
        </p:nvSpPr>
        <p:spPr>
          <a:xfrm>
            <a:off x="4231693"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6" name="Oval 85"/>
          <p:cNvSpPr/>
          <p:nvPr/>
        </p:nvSpPr>
        <p:spPr>
          <a:xfrm>
            <a:off x="4686347"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7" name="Oval 86"/>
          <p:cNvSpPr/>
          <p:nvPr/>
        </p:nvSpPr>
        <p:spPr>
          <a:xfrm>
            <a:off x="5141001"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8" name="Oval 87"/>
          <p:cNvSpPr/>
          <p:nvPr/>
        </p:nvSpPr>
        <p:spPr>
          <a:xfrm>
            <a:off x="5595655"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9" name="Oval 88"/>
          <p:cNvSpPr/>
          <p:nvPr/>
        </p:nvSpPr>
        <p:spPr>
          <a:xfrm>
            <a:off x="6050309"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0" name="Oval 89"/>
          <p:cNvSpPr/>
          <p:nvPr/>
        </p:nvSpPr>
        <p:spPr>
          <a:xfrm>
            <a:off x="6504963"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1" name="Oval 90"/>
          <p:cNvSpPr/>
          <p:nvPr/>
        </p:nvSpPr>
        <p:spPr>
          <a:xfrm>
            <a:off x="6959617"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2" name="Oval 91"/>
          <p:cNvSpPr/>
          <p:nvPr/>
        </p:nvSpPr>
        <p:spPr>
          <a:xfrm>
            <a:off x="7414271"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3" name="Oval 92"/>
          <p:cNvSpPr/>
          <p:nvPr/>
        </p:nvSpPr>
        <p:spPr>
          <a:xfrm>
            <a:off x="7868925"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4" name="Oval 93"/>
          <p:cNvSpPr/>
          <p:nvPr/>
        </p:nvSpPr>
        <p:spPr>
          <a:xfrm>
            <a:off x="8323579"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5" name="Oval 94"/>
          <p:cNvSpPr/>
          <p:nvPr/>
        </p:nvSpPr>
        <p:spPr>
          <a:xfrm>
            <a:off x="8778240"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6" name="Oval 95"/>
          <p:cNvSpPr/>
          <p:nvPr/>
        </p:nvSpPr>
        <p:spPr>
          <a:xfrm>
            <a:off x="139800"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7" name="Oval 96"/>
          <p:cNvSpPr/>
          <p:nvPr/>
        </p:nvSpPr>
        <p:spPr>
          <a:xfrm>
            <a:off x="599120"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8" name="Oval 97"/>
          <p:cNvSpPr/>
          <p:nvPr/>
        </p:nvSpPr>
        <p:spPr>
          <a:xfrm>
            <a:off x="1053774"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9" name="Oval 98"/>
          <p:cNvSpPr/>
          <p:nvPr/>
        </p:nvSpPr>
        <p:spPr>
          <a:xfrm>
            <a:off x="1508757"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0" name="Oval 99"/>
          <p:cNvSpPr/>
          <p:nvPr/>
        </p:nvSpPr>
        <p:spPr>
          <a:xfrm>
            <a:off x="4692738"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1" name="Oval 100"/>
          <p:cNvSpPr/>
          <p:nvPr/>
        </p:nvSpPr>
        <p:spPr>
          <a:xfrm>
            <a:off x="1953764"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2" name="Oval 101"/>
          <p:cNvSpPr/>
          <p:nvPr/>
        </p:nvSpPr>
        <p:spPr>
          <a:xfrm>
            <a:off x="2413406"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3" name="Oval 102"/>
          <p:cNvSpPr/>
          <p:nvPr/>
        </p:nvSpPr>
        <p:spPr>
          <a:xfrm>
            <a:off x="2872225"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4" name="Oval 103"/>
          <p:cNvSpPr/>
          <p:nvPr/>
        </p:nvSpPr>
        <p:spPr>
          <a:xfrm>
            <a:off x="3331044"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5" name="Oval 104"/>
          <p:cNvSpPr/>
          <p:nvPr/>
        </p:nvSpPr>
        <p:spPr>
          <a:xfrm>
            <a:off x="3774792"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6" name="Oval 105"/>
          <p:cNvSpPr/>
          <p:nvPr/>
        </p:nvSpPr>
        <p:spPr>
          <a:xfrm>
            <a:off x="4232570"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 name="TextBox 2"/>
          <p:cNvSpPr txBox="1"/>
          <p:nvPr/>
        </p:nvSpPr>
        <p:spPr>
          <a:xfrm>
            <a:off x="3003614" y="4473137"/>
            <a:ext cx="3854386" cy="369332"/>
          </a:xfrm>
          <a:prstGeom prst="rect">
            <a:avLst/>
          </a:prstGeom>
          <a:noFill/>
        </p:spPr>
        <p:txBody>
          <a:bodyPr wrap="square" rtlCol="0">
            <a:spAutoFit/>
          </a:bodyPr>
          <a:lstStyle/>
          <a:p>
            <a:r>
              <a:rPr lang="en-CA" dirty="0" smtClean="0"/>
              <a:t>atoms                  </a:t>
            </a:r>
            <a:r>
              <a:rPr lang="en-CA" dirty="0" smtClean="0">
                <a:sym typeface="Wingdings" panose="05000000000000000000" pitchFamily="2" charset="2"/>
              </a:rPr>
              <a:t>              </a:t>
            </a:r>
            <a:r>
              <a:rPr lang="en-CA" dirty="0" smtClean="0">
                <a:solidFill>
                  <a:srgbClr val="FF0000"/>
                </a:solidFill>
                <a:sym typeface="Wingdings" panose="05000000000000000000" pitchFamily="2" charset="2"/>
              </a:rPr>
              <a:t>molecule</a:t>
            </a:r>
            <a:endParaRPr lang="en-CA" dirty="0">
              <a:solidFill>
                <a:srgbClr val="FF0000"/>
              </a:solidFill>
            </a:endParaRPr>
          </a:p>
        </p:txBody>
      </p:sp>
      <p:sp>
        <p:nvSpPr>
          <p:cNvPr id="45" name="TextBox 44"/>
          <p:cNvSpPr txBox="1"/>
          <p:nvPr/>
        </p:nvSpPr>
        <p:spPr>
          <a:xfrm>
            <a:off x="2979843" y="2815966"/>
            <a:ext cx="4178229" cy="369332"/>
          </a:xfrm>
          <a:prstGeom prst="rect">
            <a:avLst/>
          </a:prstGeom>
          <a:noFill/>
        </p:spPr>
        <p:txBody>
          <a:bodyPr wrap="square" rtlCol="0">
            <a:spAutoFit/>
          </a:bodyPr>
          <a:lstStyle/>
          <a:p>
            <a:r>
              <a:rPr lang="en-CA" dirty="0" smtClean="0">
                <a:solidFill>
                  <a:srgbClr val="FF0000"/>
                </a:solidFill>
              </a:rPr>
              <a:t>molecules</a:t>
            </a:r>
            <a:r>
              <a:rPr lang="en-CA" dirty="0" smtClean="0"/>
              <a:t>            </a:t>
            </a:r>
            <a:r>
              <a:rPr lang="en-CA" dirty="0" smtClean="0">
                <a:sym typeface="Wingdings" panose="05000000000000000000" pitchFamily="2" charset="2"/>
              </a:rPr>
              <a:t>                  </a:t>
            </a:r>
            <a:r>
              <a:rPr lang="en-CA" dirty="0" smtClean="0">
                <a:solidFill>
                  <a:schemeClr val="accent1"/>
                </a:solidFill>
                <a:sym typeface="Wingdings" panose="05000000000000000000" pitchFamily="2" charset="2"/>
              </a:rPr>
              <a:t>cell</a:t>
            </a:r>
            <a:endParaRPr lang="en-CA" dirty="0">
              <a:solidFill>
                <a:schemeClr val="accent1"/>
              </a:solidFill>
            </a:endParaRPr>
          </a:p>
        </p:txBody>
      </p:sp>
      <p:sp>
        <p:nvSpPr>
          <p:cNvPr id="46" name="TextBox 45"/>
          <p:cNvSpPr txBox="1"/>
          <p:nvPr/>
        </p:nvSpPr>
        <p:spPr>
          <a:xfrm>
            <a:off x="6626892" y="476672"/>
            <a:ext cx="2456157" cy="369332"/>
          </a:xfrm>
          <a:prstGeom prst="rect">
            <a:avLst/>
          </a:prstGeom>
          <a:noFill/>
        </p:spPr>
        <p:txBody>
          <a:bodyPr wrap="square" rtlCol="0">
            <a:spAutoFit/>
          </a:bodyPr>
          <a:lstStyle/>
          <a:p>
            <a:r>
              <a:rPr lang="en-CA" dirty="0" smtClean="0">
                <a:sym typeface="Wingdings" panose="05000000000000000000" pitchFamily="2" charset="2"/>
              </a:rPr>
              <a:t>cells   tissues</a:t>
            </a:r>
            <a:endParaRPr lang="en-CA" dirty="0"/>
          </a:p>
        </p:txBody>
      </p:sp>
      <p:sp>
        <p:nvSpPr>
          <p:cNvPr id="47" name="TextBox 46"/>
          <p:cNvSpPr txBox="1"/>
          <p:nvPr/>
        </p:nvSpPr>
        <p:spPr>
          <a:xfrm>
            <a:off x="3513924" y="1241075"/>
            <a:ext cx="4178229" cy="369332"/>
          </a:xfrm>
          <a:prstGeom prst="rect">
            <a:avLst/>
          </a:prstGeom>
          <a:noFill/>
        </p:spPr>
        <p:txBody>
          <a:bodyPr wrap="square" rtlCol="0">
            <a:spAutoFit/>
          </a:bodyPr>
          <a:lstStyle/>
          <a:p>
            <a:r>
              <a:rPr lang="en-CA" dirty="0" smtClean="0">
                <a:solidFill>
                  <a:schemeClr val="accent1"/>
                </a:solidFill>
              </a:rPr>
              <a:t>cells</a:t>
            </a:r>
            <a:r>
              <a:rPr lang="en-CA" dirty="0" smtClean="0">
                <a:solidFill>
                  <a:srgbClr val="7030A0"/>
                </a:solidFill>
              </a:rPr>
              <a:t>                  </a:t>
            </a:r>
            <a:r>
              <a:rPr lang="en-CA" dirty="0" smtClean="0">
                <a:sym typeface="Wingdings" panose="05000000000000000000" pitchFamily="2" charset="2"/>
              </a:rPr>
              <a:t></a:t>
            </a:r>
            <a:r>
              <a:rPr lang="en-CA" dirty="0" smtClean="0">
                <a:solidFill>
                  <a:srgbClr val="7030A0"/>
                </a:solidFill>
                <a:sym typeface="Wingdings" panose="05000000000000000000" pitchFamily="2" charset="2"/>
              </a:rPr>
              <a:t>                  </a:t>
            </a:r>
            <a:r>
              <a:rPr lang="en-CA" dirty="0" smtClean="0">
                <a:sym typeface="Wingdings" panose="05000000000000000000" pitchFamily="2" charset="2"/>
              </a:rPr>
              <a:t>tissue</a:t>
            </a:r>
            <a:endParaRPr lang="en-CA" dirty="0"/>
          </a:p>
        </p:txBody>
      </p:sp>
    </p:spTree>
    <p:extLst>
      <p:ext uri="{BB962C8B-B14F-4D97-AF65-F5344CB8AC3E}">
        <p14:creationId xmlns:p14="http://schemas.microsoft.com/office/powerpoint/2010/main" val="348025909"/>
      </p:ext>
    </p:extLst>
  </p:cSld>
  <p:clrMapOvr>
    <a:masterClrMapping/>
  </p:clrMapOvr>
  <p:transition advClick="0" advTm="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100"/>
                                        </p:tgtEl>
                                        <p:attrNameLst>
                                          <p:attrName>style.visibility</p:attrName>
                                        </p:attrNameLst>
                                      </p:cBhvr>
                                      <p:to>
                                        <p:strVal val="visible"/>
                                      </p:to>
                                    </p:set>
                                    <p:animEffect transition="in" filter="wheel(1)">
                                      <p:cBhvr>
                                        <p:cTn id="7" dur="20000"/>
                                        <p:tgtEl>
                                          <p:spTgt spid="100"/>
                                        </p:tgtEl>
                                      </p:cBhvr>
                                    </p:animEffect>
                                  </p:childTnLst>
                                </p:cTn>
                              </p:par>
                              <p:par>
                                <p:cTn id="8" presetID="10" presetClass="entr" presetSubtype="0" fill="hold" grpId="0" nodeType="withEffect">
                                  <p:stCondLst>
                                    <p:cond delay="14000"/>
                                  </p:stCondLst>
                                  <p:childTnLst>
                                    <p:set>
                                      <p:cBhvr>
                                        <p:cTn id="9" dur="1" fill="hold">
                                          <p:stCondLst>
                                            <p:cond delay="0"/>
                                          </p:stCondLst>
                                        </p:cTn>
                                        <p:tgtEl>
                                          <p:spTgt spid="47"/>
                                        </p:tgtEl>
                                        <p:attrNameLst>
                                          <p:attrName>style.visibility</p:attrName>
                                        </p:attrNameLst>
                                      </p:cBhvr>
                                      <p:to>
                                        <p:strVal val="visible"/>
                                      </p:to>
                                    </p:set>
                                    <p:animEffect transition="in" filter="fade">
                                      <p:cBhvr>
                                        <p:cTn id="10" dur="500"/>
                                        <p:tgtEl>
                                          <p:spTgt spid="47"/>
                                        </p:tgtEl>
                                      </p:cBhvr>
                                    </p:animEffect>
                                  </p:childTnLst>
                                </p:cTn>
                              </p:par>
                              <p:par>
                                <p:cTn id="11" presetID="10" presetClass="entr" presetSubtype="0" fill="hold" grpId="0" nodeType="withEffect">
                                  <p:stCondLst>
                                    <p:cond delay="14000"/>
                                  </p:stCondLst>
                                  <p:childTnLst>
                                    <p:set>
                                      <p:cBhvr>
                                        <p:cTn id="12" dur="1" fill="hold">
                                          <p:stCondLst>
                                            <p:cond delay="0"/>
                                          </p:stCondLst>
                                        </p:cTn>
                                        <p:tgtEl>
                                          <p:spTgt spid="45"/>
                                        </p:tgtEl>
                                        <p:attrNameLst>
                                          <p:attrName>style.visibility</p:attrName>
                                        </p:attrNameLst>
                                      </p:cBhvr>
                                      <p:to>
                                        <p:strVal val="visible"/>
                                      </p:to>
                                    </p:set>
                                    <p:animEffect transition="in" filter="fade">
                                      <p:cBhvr>
                                        <p:cTn id="13" dur="500"/>
                                        <p:tgtEl>
                                          <p:spTgt spid="45"/>
                                        </p:tgtEl>
                                      </p:cBhvr>
                                    </p:animEffect>
                                  </p:childTnLst>
                                </p:cTn>
                              </p:par>
                              <p:par>
                                <p:cTn id="14" presetID="10" presetClass="entr" presetSubtype="0" fill="hold" grpId="0" nodeType="withEffect">
                                  <p:stCondLst>
                                    <p:cond delay="1400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 grpId="0" animBg="1"/>
      <p:bldP spid="3" grpId="0"/>
      <p:bldP spid="45" grpId="0"/>
      <p:bldP spid="4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Content Placeholder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16632"/>
            <a:ext cx="9056815" cy="5143500"/>
          </a:xfrm>
          <a:prstGeom prst="rect">
            <a:avLst/>
          </a:prstGeom>
        </p:spPr>
      </p:pic>
      <p:sp>
        <p:nvSpPr>
          <p:cNvPr id="57" name="TextBox 56"/>
          <p:cNvSpPr txBox="1"/>
          <p:nvPr/>
        </p:nvSpPr>
        <p:spPr>
          <a:xfrm rot="16200000">
            <a:off x="-298422" y="3941314"/>
            <a:ext cx="1174933" cy="379209"/>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wrap="none" rtlCol="0">
            <a:spAutoFit/>
          </a:bodyPr>
          <a:lstStyle/>
          <a:p>
            <a:r>
              <a:rPr lang="en-US" sz="2800" b="1" dirty="0" smtClean="0"/>
              <a:t>Data</a:t>
            </a:r>
            <a:endParaRPr lang="en-US" sz="2800" b="1" dirty="0"/>
          </a:p>
        </p:txBody>
      </p:sp>
      <p:sp>
        <p:nvSpPr>
          <p:cNvPr id="58" name="TextBox 57"/>
          <p:cNvSpPr txBox="1"/>
          <p:nvPr/>
        </p:nvSpPr>
        <p:spPr>
          <a:xfrm rot="16200000">
            <a:off x="-359401" y="2351442"/>
            <a:ext cx="1152880" cy="523220"/>
          </a:xfrm>
          <a:prstGeom prst="rect">
            <a:avLst/>
          </a:prstGeom>
          <a:noFill/>
        </p:spPr>
        <p:txBody>
          <a:bodyPr wrap="none" rtlCol="0">
            <a:spAutoFit/>
          </a:bodyPr>
          <a:lstStyle/>
          <a:p>
            <a:r>
              <a:rPr lang="en-US" sz="2800" b="1" dirty="0" smtClean="0">
                <a:solidFill>
                  <a:schemeClr val="accent1"/>
                </a:solidFill>
              </a:rPr>
              <a:t>Model</a:t>
            </a:r>
            <a:endParaRPr lang="en-US" sz="2800" b="1" dirty="0">
              <a:solidFill>
                <a:schemeClr val="accent1"/>
              </a:solidFill>
            </a:endParaRPr>
          </a:p>
        </p:txBody>
      </p:sp>
      <p:sp>
        <p:nvSpPr>
          <p:cNvPr id="59" name="TextBox 58"/>
          <p:cNvSpPr txBox="1"/>
          <p:nvPr/>
        </p:nvSpPr>
        <p:spPr>
          <a:xfrm rot="16200000">
            <a:off x="-893373" y="685322"/>
            <a:ext cx="1919979" cy="300843"/>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wrap="none" rtlCol="0">
            <a:spAutoFit/>
          </a:bodyPr>
          <a:lstStyle/>
          <a:p>
            <a:r>
              <a:rPr lang="en-US" sz="2800" b="1" dirty="0" smtClean="0"/>
              <a:t>Meaning</a:t>
            </a:r>
            <a:endParaRPr lang="en-US" sz="2800" b="1" dirty="0"/>
          </a:p>
        </p:txBody>
      </p:sp>
      <p:cxnSp>
        <p:nvCxnSpPr>
          <p:cNvPr id="71" name="Straight Connector 70"/>
          <p:cNvCxnSpPr/>
          <p:nvPr/>
        </p:nvCxnSpPr>
        <p:spPr>
          <a:xfrm>
            <a:off x="139807" y="6666685"/>
            <a:ext cx="8821313" cy="0"/>
          </a:xfrm>
          <a:prstGeom prst="line">
            <a:avLst/>
          </a:prstGeom>
          <a:ln w="19050"/>
        </p:spPr>
        <p:style>
          <a:lnRef idx="1">
            <a:schemeClr val="dk1"/>
          </a:lnRef>
          <a:fillRef idx="0">
            <a:schemeClr val="dk1"/>
          </a:fillRef>
          <a:effectRef idx="0">
            <a:schemeClr val="dk1"/>
          </a:effectRef>
          <a:fontRef idx="minor">
            <a:schemeClr val="tx1"/>
          </a:fontRef>
        </p:style>
      </p:cxnSp>
      <p:sp>
        <p:nvSpPr>
          <p:cNvPr id="72" name="Oval 71"/>
          <p:cNvSpPr/>
          <p:nvPr/>
        </p:nvSpPr>
        <p:spPr>
          <a:xfrm>
            <a:off x="139807"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3" name="Oval 72"/>
          <p:cNvSpPr/>
          <p:nvPr/>
        </p:nvSpPr>
        <p:spPr>
          <a:xfrm>
            <a:off x="594461"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4" name="Oval 73"/>
          <p:cNvSpPr/>
          <p:nvPr/>
        </p:nvSpPr>
        <p:spPr>
          <a:xfrm>
            <a:off x="1049115"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5" name="Oval 74"/>
          <p:cNvSpPr/>
          <p:nvPr/>
        </p:nvSpPr>
        <p:spPr>
          <a:xfrm>
            <a:off x="1503769"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6" name="Oval 75"/>
          <p:cNvSpPr/>
          <p:nvPr/>
        </p:nvSpPr>
        <p:spPr>
          <a:xfrm>
            <a:off x="1958423"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7" name="Oval 76"/>
          <p:cNvSpPr/>
          <p:nvPr/>
        </p:nvSpPr>
        <p:spPr>
          <a:xfrm>
            <a:off x="2413077"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8" name="Oval 77"/>
          <p:cNvSpPr/>
          <p:nvPr/>
        </p:nvSpPr>
        <p:spPr>
          <a:xfrm>
            <a:off x="2867731"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9" name="Oval 78"/>
          <p:cNvSpPr/>
          <p:nvPr/>
        </p:nvSpPr>
        <p:spPr>
          <a:xfrm>
            <a:off x="3322385"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0" name="Oval 79"/>
          <p:cNvSpPr/>
          <p:nvPr/>
        </p:nvSpPr>
        <p:spPr>
          <a:xfrm>
            <a:off x="3777039"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1" name="Oval 80"/>
          <p:cNvSpPr/>
          <p:nvPr/>
        </p:nvSpPr>
        <p:spPr>
          <a:xfrm>
            <a:off x="4231693"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2" name="Oval 81"/>
          <p:cNvSpPr/>
          <p:nvPr/>
        </p:nvSpPr>
        <p:spPr>
          <a:xfrm>
            <a:off x="4686347"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3" name="Oval 82"/>
          <p:cNvSpPr/>
          <p:nvPr/>
        </p:nvSpPr>
        <p:spPr>
          <a:xfrm>
            <a:off x="5141001"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4" name="Oval 83"/>
          <p:cNvSpPr/>
          <p:nvPr/>
        </p:nvSpPr>
        <p:spPr>
          <a:xfrm>
            <a:off x="5595655"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5" name="Oval 84"/>
          <p:cNvSpPr/>
          <p:nvPr/>
        </p:nvSpPr>
        <p:spPr>
          <a:xfrm>
            <a:off x="6050309"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6" name="Oval 85"/>
          <p:cNvSpPr/>
          <p:nvPr/>
        </p:nvSpPr>
        <p:spPr>
          <a:xfrm>
            <a:off x="6504963"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7" name="Oval 86"/>
          <p:cNvSpPr/>
          <p:nvPr/>
        </p:nvSpPr>
        <p:spPr>
          <a:xfrm>
            <a:off x="6959617"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8" name="Oval 87"/>
          <p:cNvSpPr/>
          <p:nvPr/>
        </p:nvSpPr>
        <p:spPr>
          <a:xfrm>
            <a:off x="7414271"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9" name="Oval 88"/>
          <p:cNvSpPr/>
          <p:nvPr/>
        </p:nvSpPr>
        <p:spPr>
          <a:xfrm>
            <a:off x="7868925"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0" name="Oval 89"/>
          <p:cNvSpPr/>
          <p:nvPr/>
        </p:nvSpPr>
        <p:spPr>
          <a:xfrm>
            <a:off x="8323579"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1" name="Oval 90"/>
          <p:cNvSpPr/>
          <p:nvPr/>
        </p:nvSpPr>
        <p:spPr>
          <a:xfrm>
            <a:off x="8778240"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2" name="Oval 91"/>
          <p:cNvSpPr/>
          <p:nvPr/>
        </p:nvSpPr>
        <p:spPr>
          <a:xfrm>
            <a:off x="139800"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3" name="Oval 92"/>
          <p:cNvSpPr/>
          <p:nvPr/>
        </p:nvSpPr>
        <p:spPr>
          <a:xfrm>
            <a:off x="599120"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4" name="Oval 93"/>
          <p:cNvSpPr/>
          <p:nvPr/>
        </p:nvSpPr>
        <p:spPr>
          <a:xfrm>
            <a:off x="1053774"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5" name="Oval 94"/>
          <p:cNvSpPr/>
          <p:nvPr/>
        </p:nvSpPr>
        <p:spPr>
          <a:xfrm>
            <a:off x="1508757"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6" name="Oval 95"/>
          <p:cNvSpPr/>
          <p:nvPr/>
        </p:nvSpPr>
        <p:spPr>
          <a:xfrm>
            <a:off x="5136290"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7" name="Oval 96"/>
          <p:cNvSpPr/>
          <p:nvPr/>
        </p:nvSpPr>
        <p:spPr>
          <a:xfrm>
            <a:off x="1953764"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8" name="Oval 97"/>
          <p:cNvSpPr/>
          <p:nvPr/>
        </p:nvSpPr>
        <p:spPr>
          <a:xfrm>
            <a:off x="2413406"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9" name="Oval 98"/>
          <p:cNvSpPr/>
          <p:nvPr/>
        </p:nvSpPr>
        <p:spPr>
          <a:xfrm>
            <a:off x="2872225"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0" name="Oval 99"/>
          <p:cNvSpPr/>
          <p:nvPr/>
        </p:nvSpPr>
        <p:spPr>
          <a:xfrm>
            <a:off x="3331044"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1" name="Oval 100"/>
          <p:cNvSpPr/>
          <p:nvPr/>
        </p:nvSpPr>
        <p:spPr>
          <a:xfrm>
            <a:off x="3774792"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2" name="Oval 101"/>
          <p:cNvSpPr/>
          <p:nvPr/>
        </p:nvSpPr>
        <p:spPr>
          <a:xfrm>
            <a:off x="4232570"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3" name="Oval 102"/>
          <p:cNvSpPr/>
          <p:nvPr/>
        </p:nvSpPr>
        <p:spPr>
          <a:xfrm>
            <a:off x="4684430"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04788211"/>
      </p:ext>
    </p:extLst>
  </p:cSld>
  <p:clrMapOvr>
    <a:masterClrMapping/>
  </p:clrMapOvr>
  <p:transition advClick="0" advTm="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96"/>
                                        </p:tgtEl>
                                        <p:attrNameLst>
                                          <p:attrName>style.visibility</p:attrName>
                                        </p:attrNameLst>
                                      </p:cBhvr>
                                      <p:to>
                                        <p:strVal val="visible"/>
                                      </p:to>
                                    </p:set>
                                    <p:animEffect transition="in" filter="wheel(1)">
                                      <p:cBhvr>
                                        <p:cTn id="7" dur="20000"/>
                                        <p:tgtEl>
                                          <p:spTgt spid="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Content Placeholder 2"/>
          <p:cNvSpPr txBox="1">
            <a:spLocks/>
          </p:cNvSpPr>
          <p:nvPr/>
        </p:nvSpPr>
        <p:spPr>
          <a:xfrm>
            <a:off x="419100" y="1905000"/>
            <a:ext cx="8229600" cy="4525963"/>
          </a:xfrm>
          <a:prstGeom prst="rect">
            <a:avLst/>
          </a:prstGeom>
        </p:spPr>
        <p:txBody>
          <a:bodyPr/>
          <a:lstStyle>
            <a:lvl1pPr algn="l" rtl="0" eaLnBrk="1" fontAlgn="base" hangingPunct="1">
              <a:spcBef>
                <a:spcPct val="20000"/>
              </a:spcBef>
              <a:spcAft>
                <a:spcPct val="0"/>
              </a:spcAft>
              <a:buFont typeface="Arial" charset="0"/>
              <a:defRPr sz="3200" kern="1200">
                <a:solidFill>
                  <a:schemeClr val="tx1"/>
                </a:solidFill>
                <a:latin typeface="+mn-lt"/>
                <a:ea typeface="+mn-ea"/>
                <a:cs typeface="+mn-cs"/>
              </a:defRPr>
            </a:lvl1pPr>
            <a:lvl2pPr marL="457200" algn="ctr" rtl="0" eaLnBrk="1" fontAlgn="base" hangingPunct="1">
              <a:spcBef>
                <a:spcPct val="20000"/>
              </a:spcBef>
              <a:spcAft>
                <a:spcPct val="0"/>
              </a:spcAft>
              <a:buFont typeface="Arial" charset="0"/>
              <a:defRPr sz="2000" kern="1200">
                <a:solidFill>
                  <a:srgbClr val="7F7F7F"/>
                </a:solidFill>
                <a:latin typeface="+mn-lt"/>
                <a:ea typeface="+mn-ea"/>
                <a:cs typeface="+mn-cs"/>
              </a:defRPr>
            </a:lvl2pPr>
            <a:lvl3pPr marL="914400" algn="ctr" rtl="0" eaLnBrk="1" fontAlgn="base" hangingPunct="1">
              <a:spcBef>
                <a:spcPct val="20000"/>
              </a:spcBef>
              <a:spcAft>
                <a:spcPct val="0"/>
              </a:spcAft>
              <a:buFont typeface="Arial" charset="0"/>
              <a:defRPr sz="2400" kern="1200">
                <a:solidFill>
                  <a:schemeClr val="tx1"/>
                </a:solidFill>
                <a:latin typeface="+mn-lt"/>
                <a:ea typeface="+mn-ea"/>
                <a:cs typeface="+mn-cs"/>
              </a:defRPr>
            </a:lvl3pPr>
            <a:lvl4pPr marL="1371600" algn="l" rtl="0" eaLnBrk="1" fontAlgn="base" hangingPunct="1">
              <a:spcBef>
                <a:spcPct val="20000"/>
              </a:spcBef>
              <a:spcAft>
                <a:spcPct val="0"/>
              </a:spcAft>
              <a:buFont typeface="Arial" charset="0"/>
              <a:defRPr sz="2000" kern="1200">
                <a:solidFill>
                  <a:schemeClr val="tx1"/>
                </a:solidFill>
                <a:latin typeface="+mn-lt"/>
                <a:ea typeface="+mn-ea"/>
                <a:cs typeface="+mn-cs"/>
              </a:defRPr>
            </a:lvl4pPr>
            <a:lvl5pPr marL="1828800" algn="l" rtl="0" eaLnBrk="1" fontAlgn="base" hangingPunct="1">
              <a:spcBef>
                <a:spcPct val="20000"/>
              </a:spcBef>
              <a:spcAft>
                <a:spcPct val="0"/>
              </a:spcAft>
              <a:buFont typeface="Arial" charset="0"/>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ctr"/>
            <a:r>
              <a:rPr lang="en-US" smtClean="0"/>
              <a:t>Meaning</a:t>
            </a:r>
          </a:p>
          <a:p>
            <a:pPr algn="ctr"/>
            <a:r>
              <a:rPr lang="en-US" smtClean="0"/>
              <a:t>+ </a:t>
            </a:r>
          </a:p>
          <a:p>
            <a:pPr algn="ctr"/>
            <a:r>
              <a:rPr lang="en-US" smtClean="0">
                <a:solidFill>
                  <a:srgbClr val="FF0000"/>
                </a:solidFill>
              </a:rPr>
              <a:t>Model</a:t>
            </a:r>
          </a:p>
          <a:p>
            <a:pPr algn="ctr"/>
            <a:r>
              <a:rPr lang="en-US" smtClean="0"/>
              <a:t>+ </a:t>
            </a:r>
          </a:p>
          <a:p>
            <a:pPr algn="ctr"/>
            <a:r>
              <a:rPr lang="en-US" smtClean="0"/>
              <a:t>Data</a:t>
            </a:r>
            <a:endParaRPr lang="en-US" dirty="0"/>
          </a:p>
        </p:txBody>
      </p:sp>
      <p:sp>
        <p:nvSpPr>
          <p:cNvPr id="35" name="Oval 34"/>
          <p:cNvSpPr/>
          <p:nvPr/>
        </p:nvSpPr>
        <p:spPr>
          <a:xfrm>
            <a:off x="2819400" y="1600200"/>
            <a:ext cx="3429000" cy="3429000"/>
          </a:xfrm>
          <a:prstGeom prst="ellipse">
            <a:avLst/>
          </a:prstGeom>
          <a:noFill/>
          <a:ln w="25400">
            <a:solidFill>
              <a:schemeClr val="accent5">
                <a:lumMod val="60000"/>
                <a:lumOff val="40000"/>
              </a:schemeClr>
            </a:solidFill>
            <a:bevel/>
          </a:ln>
        </p:spPr>
        <p:style>
          <a:lnRef idx="2">
            <a:schemeClr val="accent4"/>
          </a:lnRef>
          <a:fillRef idx="1">
            <a:schemeClr val="lt1"/>
          </a:fillRef>
          <a:effectRef idx="0">
            <a:schemeClr val="accent4"/>
          </a:effectRef>
          <a:fontRef idx="minor">
            <a:schemeClr val="dk1"/>
          </a:fontRef>
        </p:style>
        <p:txBody>
          <a:bodyPr rtlCol="0" anchor="ctr">
            <a:scene3d>
              <a:camera prst="orthographicFront"/>
              <a:lightRig rig="soft" dir="t">
                <a:rot lat="0" lon="0" rev="15600000"/>
              </a:lightRig>
            </a:scene3d>
            <a:sp3d extrusionH="57150" prstMaterial="softEdge">
              <a:bevelT w="25400" h="38100"/>
            </a:sp3d>
          </a:bodyPr>
          <a:lstStyle/>
          <a:p>
            <a:pPr algn="ctr"/>
            <a:endParaRPr lang="en-US" b="1">
              <a:ln/>
              <a:solidFill>
                <a:schemeClr val="accent4"/>
              </a:solidFill>
            </a:endParaRPr>
          </a:p>
        </p:txBody>
      </p:sp>
      <p:sp>
        <p:nvSpPr>
          <p:cNvPr id="36" name="Rectangle 35"/>
          <p:cNvSpPr/>
          <p:nvPr/>
        </p:nvSpPr>
        <p:spPr>
          <a:xfrm>
            <a:off x="1828800" y="152400"/>
            <a:ext cx="5671233" cy="923330"/>
          </a:xfrm>
          <a:prstGeom prst="rect">
            <a:avLst/>
          </a:prstGeom>
          <a:noFill/>
        </p:spPr>
        <p:txBody>
          <a:bodyPr wrap="none" lIns="91440" tIns="45720" rIns="91440" bIns="45720">
            <a:spAutoFit/>
          </a:bodyPr>
          <a:lstStyle/>
          <a:p>
            <a:pPr algn="ctr"/>
            <a:r>
              <a:rPr lang="en-US" sz="54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Dynamic Reporting</a:t>
            </a:r>
            <a:endParaRPr lang="en-US" sz="54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cxnSp>
        <p:nvCxnSpPr>
          <p:cNvPr id="69" name="Straight Connector 68"/>
          <p:cNvCxnSpPr/>
          <p:nvPr/>
        </p:nvCxnSpPr>
        <p:spPr>
          <a:xfrm>
            <a:off x="139807" y="6666685"/>
            <a:ext cx="8821313" cy="0"/>
          </a:xfrm>
          <a:prstGeom prst="line">
            <a:avLst/>
          </a:prstGeom>
          <a:ln w="19050"/>
        </p:spPr>
        <p:style>
          <a:lnRef idx="1">
            <a:schemeClr val="dk1"/>
          </a:lnRef>
          <a:fillRef idx="0">
            <a:schemeClr val="dk1"/>
          </a:fillRef>
          <a:effectRef idx="0">
            <a:schemeClr val="dk1"/>
          </a:effectRef>
          <a:fontRef idx="minor">
            <a:schemeClr val="tx1"/>
          </a:fontRef>
        </p:style>
      </p:cxnSp>
      <p:sp>
        <p:nvSpPr>
          <p:cNvPr id="70" name="Oval 69"/>
          <p:cNvSpPr/>
          <p:nvPr/>
        </p:nvSpPr>
        <p:spPr>
          <a:xfrm>
            <a:off x="139807"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1" name="Oval 70"/>
          <p:cNvSpPr/>
          <p:nvPr/>
        </p:nvSpPr>
        <p:spPr>
          <a:xfrm>
            <a:off x="594461"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2" name="Oval 71"/>
          <p:cNvSpPr/>
          <p:nvPr/>
        </p:nvSpPr>
        <p:spPr>
          <a:xfrm>
            <a:off x="1049115"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3" name="Oval 72"/>
          <p:cNvSpPr/>
          <p:nvPr/>
        </p:nvSpPr>
        <p:spPr>
          <a:xfrm>
            <a:off x="1503769"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4" name="Oval 73"/>
          <p:cNvSpPr/>
          <p:nvPr/>
        </p:nvSpPr>
        <p:spPr>
          <a:xfrm>
            <a:off x="1958423"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5" name="Oval 74"/>
          <p:cNvSpPr/>
          <p:nvPr/>
        </p:nvSpPr>
        <p:spPr>
          <a:xfrm>
            <a:off x="2413077"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6" name="Oval 75"/>
          <p:cNvSpPr/>
          <p:nvPr/>
        </p:nvSpPr>
        <p:spPr>
          <a:xfrm>
            <a:off x="2867731"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7" name="Oval 76"/>
          <p:cNvSpPr/>
          <p:nvPr/>
        </p:nvSpPr>
        <p:spPr>
          <a:xfrm>
            <a:off x="3322385"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8" name="Oval 77"/>
          <p:cNvSpPr/>
          <p:nvPr/>
        </p:nvSpPr>
        <p:spPr>
          <a:xfrm>
            <a:off x="3777039"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9" name="Oval 78"/>
          <p:cNvSpPr/>
          <p:nvPr/>
        </p:nvSpPr>
        <p:spPr>
          <a:xfrm>
            <a:off x="4231693"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0" name="Oval 79"/>
          <p:cNvSpPr/>
          <p:nvPr/>
        </p:nvSpPr>
        <p:spPr>
          <a:xfrm>
            <a:off x="4686347"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1" name="Oval 80"/>
          <p:cNvSpPr/>
          <p:nvPr/>
        </p:nvSpPr>
        <p:spPr>
          <a:xfrm>
            <a:off x="5141001"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2" name="Oval 81"/>
          <p:cNvSpPr/>
          <p:nvPr/>
        </p:nvSpPr>
        <p:spPr>
          <a:xfrm>
            <a:off x="5595655"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3" name="Oval 82"/>
          <p:cNvSpPr/>
          <p:nvPr/>
        </p:nvSpPr>
        <p:spPr>
          <a:xfrm>
            <a:off x="6050309"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4" name="Oval 83"/>
          <p:cNvSpPr/>
          <p:nvPr/>
        </p:nvSpPr>
        <p:spPr>
          <a:xfrm>
            <a:off x="6504963"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5" name="Oval 84"/>
          <p:cNvSpPr/>
          <p:nvPr/>
        </p:nvSpPr>
        <p:spPr>
          <a:xfrm>
            <a:off x="6959617"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6" name="Oval 85"/>
          <p:cNvSpPr/>
          <p:nvPr/>
        </p:nvSpPr>
        <p:spPr>
          <a:xfrm>
            <a:off x="7414271"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7" name="Oval 86"/>
          <p:cNvSpPr/>
          <p:nvPr/>
        </p:nvSpPr>
        <p:spPr>
          <a:xfrm>
            <a:off x="7868925"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8" name="Oval 87"/>
          <p:cNvSpPr/>
          <p:nvPr/>
        </p:nvSpPr>
        <p:spPr>
          <a:xfrm>
            <a:off x="8323579"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9" name="Oval 88"/>
          <p:cNvSpPr/>
          <p:nvPr/>
        </p:nvSpPr>
        <p:spPr>
          <a:xfrm>
            <a:off x="8778240"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0" name="Oval 89"/>
          <p:cNvSpPr/>
          <p:nvPr/>
        </p:nvSpPr>
        <p:spPr>
          <a:xfrm>
            <a:off x="139800"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1" name="Oval 90"/>
          <p:cNvSpPr/>
          <p:nvPr/>
        </p:nvSpPr>
        <p:spPr>
          <a:xfrm>
            <a:off x="599120"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2" name="Oval 91"/>
          <p:cNvSpPr/>
          <p:nvPr/>
        </p:nvSpPr>
        <p:spPr>
          <a:xfrm>
            <a:off x="1053774"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3" name="Oval 92"/>
          <p:cNvSpPr/>
          <p:nvPr/>
        </p:nvSpPr>
        <p:spPr>
          <a:xfrm>
            <a:off x="1508757"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4" name="Oval 93"/>
          <p:cNvSpPr/>
          <p:nvPr/>
        </p:nvSpPr>
        <p:spPr>
          <a:xfrm>
            <a:off x="5595655"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5" name="Oval 94"/>
          <p:cNvSpPr/>
          <p:nvPr/>
        </p:nvSpPr>
        <p:spPr>
          <a:xfrm>
            <a:off x="1953764"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6" name="Oval 95"/>
          <p:cNvSpPr/>
          <p:nvPr/>
        </p:nvSpPr>
        <p:spPr>
          <a:xfrm>
            <a:off x="2413406"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7" name="Oval 96"/>
          <p:cNvSpPr/>
          <p:nvPr/>
        </p:nvSpPr>
        <p:spPr>
          <a:xfrm>
            <a:off x="2872225"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8" name="Oval 97"/>
          <p:cNvSpPr/>
          <p:nvPr/>
        </p:nvSpPr>
        <p:spPr>
          <a:xfrm>
            <a:off x="3331044"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9" name="Oval 98"/>
          <p:cNvSpPr/>
          <p:nvPr/>
        </p:nvSpPr>
        <p:spPr>
          <a:xfrm>
            <a:off x="3774792"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0" name="Oval 99"/>
          <p:cNvSpPr/>
          <p:nvPr/>
        </p:nvSpPr>
        <p:spPr>
          <a:xfrm>
            <a:off x="4232570"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1" name="Oval 100"/>
          <p:cNvSpPr/>
          <p:nvPr/>
        </p:nvSpPr>
        <p:spPr>
          <a:xfrm>
            <a:off x="4684430"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2" name="Oval 101"/>
          <p:cNvSpPr/>
          <p:nvPr/>
        </p:nvSpPr>
        <p:spPr>
          <a:xfrm>
            <a:off x="5137806"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65634672"/>
      </p:ext>
    </p:extLst>
  </p:cSld>
  <p:clrMapOvr>
    <a:masterClrMapping/>
  </p:clrMapOvr>
  <p:transition advClick="0" advTm="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94"/>
                                        </p:tgtEl>
                                        <p:attrNameLst>
                                          <p:attrName>style.visibility</p:attrName>
                                        </p:attrNameLst>
                                      </p:cBhvr>
                                      <p:to>
                                        <p:strVal val="visible"/>
                                      </p:to>
                                    </p:set>
                                    <p:animEffect transition="in" filter="wheel(1)">
                                      <p:cBhvr>
                                        <p:cTn id="7" dur="20000"/>
                                        <p:tgtEl>
                                          <p:spTgt spid="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52736"/>
            <a:ext cx="9144000" cy="2162175"/>
          </a:xfrm>
          <a:prstGeom prst="rect">
            <a:avLst/>
          </a:prstGeom>
        </p:spPr>
      </p:pic>
      <p:cxnSp>
        <p:nvCxnSpPr>
          <p:cNvPr id="100" name="Straight Connector 99"/>
          <p:cNvCxnSpPr/>
          <p:nvPr/>
        </p:nvCxnSpPr>
        <p:spPr>
          <a:xfrm>
            <a:off x="139807" y="6666685"/>
            <a:ext cx="8821313" cy="0"/>
          </a:xfrm>
          <a:prstGeom prst="line">
            <a:avLst/>
          </a:prstGeom>
          <a:ln w="19050"/>
        </p:spPr>
        <p:style>
          <a:lnRef idx="1">
            <a:schemeClr val="dk1"/>
          </a:lnRef>
          <a:fillRef idx="0">
            <a:schemeClr val="dk1"/>
          </a:fillRef>
          <a:effectRef idx="0">
            <a:schemeClr val="dk1"/>
          </a:effectRef>
          <a:fontRef idx="minor">
            <a:schemeClr val="tx1"/>
          </a:fontRef>
        </p:style>
      </p:cxnSp>
      <p:sp>
        <p:nvSpPr>
          <p:cNvPr id="101" name="Oval 100"/>
          <p:cNvSpPr/>
          <p:nvPr/>
        </p:nvSpPr>
        <p:spPr>
          <a:xfrm>
            <a:off x="139807"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2" name="Oval 101"/>
          <p:cNvSpPr/>
          <p:nvPr/>
        </p:nvSpPr>
        <p:spPr>
          <a:xfrm>
            <a:off x="594461"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3" name="Oval 102"/>
          <p:cNvSpPr/>
          <p:nvPr/>
        </p:nvSpPr>
        <p:spPr>
          <a:xfrm>
            <a:off x="1049115"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4" name="Oval 103"/>
          <p:cNvSpPr/>
          <p:nvPr/>
        </p:nvSpPr>
        <p:spPr>
          <a:xfrm>
            <a:off x="1503769"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5" name="Oval 104"/>
          <p:cNvSpPr/>
          <p:nvPr/>
        </p:nvSpPr>
        <p:spPr>
          <a:xfrm>
            <a:off x="1958423"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6" name="Oval 105"/>
          <p:cNvSpPr/>
          <p:nvPr/>
        </p:nvSpPr>
        <p:spPr>
          <a:xfrm>
            <a:off x="2413077"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7" name="Oval 106"/>
          <p:cNvSpPr/>
          <p:nvPr/>
        </p:nvSpPr>
        <p:spPr>
          <a:xfrm>
            <a:off x="2867731"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8" name="Oval 107"/>
          <p:cNvSpPr/>
          <p:nvPr/>
        </p:nvSpPr>
        <p:spPr>
          <a:xfrm>
            <a:off x="3322385"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9" name="Oval 108"/>
          <p:cNvSpPr/>
          <p:nvPr/>
        </p:nvSpPr>
        <p:spPr>
          <a:xfrm>
            <a:off x="3777039"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0" name="Oval 109"/>
          <p:cNvSpPr/>
          <p:nvPr/>
        </p:nvSpPr>
        <p:spPr>
          <a:xfrm>
            <a:off x="4231693"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1" name="Oval 110"/>
          <p:cNvSpPr/>
          <p:nvPr/>
        </p:nvSpPr>
        <p:spPr>
          <a:xfrm>
            <a:off x="4686347"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2" name="Oval 111"/>
          <p:cNvSpPr/>
          <p:nvPr/>
        </p:nvSpPr>
        <p:spPr>
          <a:xfrm>
            <a:off x="5141001"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3" name="Oval 112"/>
          <p:cNvSpPr/>
          <p:nvPr/>
        </p:nvSpPr>
        <p:spPr>
          <a:xfrm>
            <a:off x="5595655"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4" name="Oval 113"/>
          <p:cNvSpPr/>
          <p:nvPr/>
        </p:nvSpPr>
        <p:spPr>
          <a:xfrm>
            <a:off x="6050309"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5" name="Oval 114"/>
          <p:cNvSpPr/>
          <p:nvPr/>
        </p:nvSpPr>
        <p:spPr>
          <a:xfrm>
            <a:off x="6504963"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6" name="Oval 115"/>
          <p:cNvSpPr/>
          <p:nvPr/>
        </p:nvSpPr>
        <p:spPr>
          <a:xfrm>
            <a:off x="6959617"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7" name="Oval 116"/>
          <p:cNvSpPr/>
          <p:nvPr/>
        </p:nvSpPr>
        <p:spPr>
          <a:xfrm>
            <a:off x="7414271"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8" name="Oval 117"/>
          <p:cNvSpPr/>
          <p:nvPr/>
        </p:nvSpPr>
        <p:spPr>
          <a:xfrm>
            <a:off x="7868925"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9" name="Oval 118"/>
          <p:cNvSpPr/>
          <p:nvPr/>
        </p:nvSpPr>
        <p:spPr>
          <a:xfrm>
            <a:off x="8323579"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0" name="Oval 119"/>
          <p:cNvSpPr/>
          <p:nvPr/>
        </p:nvSpPr>
        <p:spPr>
          <a:xfrm>
            <a:off x="8778240"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1" name="Oval 120"/>
          <p:cNvSpPr/>
          <p:nvPr/>
        </p:nvSpPr>
        <p:spPr>
          <a:xfrm>
            <a:off x="139800"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2" name="Oval 121"/>
          <p:cNvSpPr/>
          <p:nvPr/>
        </p:nvSpPr>
        <p:spPr>
          <a:xfrm>
            <a:off x="599120"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3" name="Oval 122"/>
          <p:cNvSpPr/>
          <p:nvPr/>
        </p:nvSpPr>
        <p:spPr>
          <a:xfrm>
            <a:off x="1053774"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4" name="Oval 123"/>
          <p:cNvSpPr/>
          <p:nvPr/>
        </p:nvSpPr>
        <p:spPr>
          <a:xfrm>
            <a:off x="1508757"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5" name="Oval 124"/>
          <p:cNvSpPr/>
          <p:nvPr/>
        </p:nvSpPr>
        <p:spPr>
          <a:xfrm>
            <a:off x="6050309" y="6571164"/>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6" name="Oval 125"/>
          <p:cNvSpPr/>
          <p:nvPr/>
        </p:nvSpPr>
        <p:spPr>
          <a:xfrm>
            <a:off x="1953764"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7" name="Oval 126"/>
          <p:cNvSpPr/>
          <p:nvPr/>
        </p:nvSpPr>
        <p:spPr>
          <a:xfrm>
            <a:off x="2413406"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8" name="Oval 127"/>
          <p:cNvSpPr/>
          <p:nvPr/>
        </p:nvSpPr>
        <p:spPr>
          <a:xfrm>
            <a:off x="2872225"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9" name="Oval 128"/>
          <p:cNvSpPr/>
          <p:nvPr/>
        </p:nvSpPr>
        <p:spPr>
          <a:xfrm>
            <a:off x="3331044"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0" name="Oval 129"/>
          <p:cNvSpPr/>
          <p:nvPr/>
        </p:nvSpPr>
        <p:spPr>
          <a:xfrm>
            <a:off x="3774792"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1" name="Oval 130"/>
          <p:cNvSpPr/>
          <p:nvPr/>
        </p:nvSpPr>
        <p:spPr>
          <a:xfrm>
            <a:off x="4232570"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2" name="Oval 131"/>
          <p:cNvSpPr/>
          <p:nvPr/>
        </p:nvSpPr>
        <p:spPr>
          <a:xfrm>
            <a:off x="4684430"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3" name="Oval 132"/>
          <p:cNvSpPr/>
          <p:nvPr/>
        </p:nvSpPr>
        <p:spPr>
          <a:xfrm>
            <a:off x="5137806"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4" name="Oval 133"/>
          <p:cNvSpPr/>
          <p:nvPr/>
        </p:nvSpPr>
        <p:spPr>
          <a:xfrm>
            <a:off x="5592429"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00307488"/>
      </p:ext>
    </p:extLst>
  </p:cSld>
  <p:clrMapOvr>
    <a:masterClrMapping/>
  </p:clrMapOvr>
  <p:transition advClick="0" advTm="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125"/>
                                        </p:tgtEl>
                                        <p:attrNameLst>
                                          <p:attrName>style.visibility</p:attrName>
                                        </p:attrNameLst>
                                      </p:cBhvr>
                                      <p:to>
                                        <p:strVal val="visible"/>
                                      </p:to>
                                    </p:set>
                                    <p:animEffect transition="in" filter="wheel(1)">
                                      <p:cBhvr>
                                        <p:cTn id="7" dur="20000"/>
                                        <p:tgtEl>
                                          <p:spTgt spid="1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52736"/>
            <a:ext cx="9144000" cy="2162175"/>
          </a:xfrm>
          <a:prstGeom prst="rect">
            <a:avLst/>
          </a:prstGeom>
        </p:spPr>
      </p:pic>
      <p:pic>
        <p:nvPicPr>
          <p:cNvPr id="32" name="Picture 3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221088"/>
            <a:ext cx="9144000" cy="1257300"/>
          </a:xfrm>
          <a:prstGeom prst="rect">
            <a:avLst/>
          </a:prstGeom>
        </p:spPr>
      </p:pic>
      <p:cxnSp>
        <p:nvCxnSpPr>
          <p:cNvPr id="69" name="Straight Connector 68"/>
          <p:cNvCxnSpPr/>
          <p:nvPr/>
        </p:nvCxnSpPr>
        <p:spPr>
          <a:xfrm>
            <a:off x="139807" y="6666685"/>
            <a:ext cx="8821313" cy="0"/>
          </a:xfrm>
          <a:prstGeom prst="line">
            <a:avLst/>
          </a:prstGeom>
          <a:ln w="19050"/>
        </p:spPr>
        <p:style>
          <a:lnRef idx="1">
            <a:schemeClr val="dk1"/>
          </a:lnRef>
          <a:fillRef idx="0">
            <a:schemeClr val="dk1"/>
          </a:fillRef>
          <a:effectRef idx="0">
            <a:schemeClr val="dk1"/>
          </a:effectRef>
          <a:fontRef idx="minor">
            <a:schemeClr val="tx1"/>
          </a:fontRef>
        </p:style>
      </p:cxnSp>
      <p:sp>
        <p:nvSpPr>
          <p:cNvPr id="70" name="Oval 69"/>
          <p:cNvSpPr/>
          <p:nvPr/>
        </p:nvSpPr>
        <p:spPr>
          <a:xfrm>
            <a:off x="139807"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1" name="Oval 70"/>
          <p:cNvSpPr/>
          <p:nvPr/>
        </p:nvSpPr>
        <p:spPr>
          <a:xfrm>
            <a:off x="594461"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2" name="Oval 71"/>
          <p:cNvSpPr/>
          <p:nvPr/>
        </p:nvSpPr>
        <p:spPr>
          <a:xfrm>
            <a:off x="1049115"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3" name="Oval 72"/>
          <p:cNvSpPr/>
          <p:nvPr/>
        </p:nvSpPr>
        <p:spPr>
          <a:xfrm>
            <a:off x="1503769"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4" name="Oval 73"/>
          <p:cNvSpPr/>
          <p:nvPr/>
        </p:nvSpPr>
        <p:spPr>
          <a:xfrm>
            <a:off x="1958423"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5" name="Oval 74"/>
          <p:cNvSpPr/>
          <p:nvPr/>
        </p:nvSpPr>
        <p:spPr>
          <a:xfrm>
            <a:off x="2413077"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6" name="Oval 75"/>
          <p:cNvSpPr/>
          <p:nvPr/>
        </p:nvSpPr>
        <p:spPr>
          <a:xfrm>
            <a:off x="2867731"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7" name="Oval 76"/>
          <p:cNvSpPr/>
          <p:nvPr/>
        </p:nvSpPr>
        <p:spPr>
          <a:xfrm>
            <a:off x="3322385"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8" name="Oval 77"/>
          <p:cNvSpPr/>
          <p:nvPr/>
        </p:nvSpPr>
        <p:spPr>
          <a:xfrm>
            <a:off x="3777039"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9" name="Oval 78"/>
          <p:cNvSpPr/>
          <p:nvPr/>
        </p:nvSpPr>
        <p:spPr>
          <a:xfrm>
            <a:off x="4231693"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0" name="Oval 79"/>
          <p:cNvSpPr/>
          <p:nvPr/>
        </p:nvSpPr>
        <p:spPr>
          <a:xfrm>
            <a:off x="4686347"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1" name="Oval 80"/>
          <p:cNvSpPr/>
          <p:nvPr/>
        </p:nvSpPr>
        <p:spPr>
          <a:xfrm>
            <a:off x="5141001"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2" name="Oval 81"/>
          <p:cNvSpPr/>
          <p:nvPr/>
        </p:nvSpPr>
        <p:spPr>
          <a:xfrm>
            <a:off x="5595655"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3" name="Oval 82"/>
          <p:cNvSpPr/>
          <p:nvPr/>
        </p:nvSpPr>
        <p:spPr>
          <a:xfrm>
            <a:off x="6050309"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4" name="Oval 83"/>
          <p:cNvSpPr/>
          <p:nvPr/>
        </p:nvSpPr>
        <p:spPr>
          <a:xfrm>
            <a:off x="6504963"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5" name="Oval 84"/>
          <p:cNvSpPr/>
          <p:nvPr/>
        </p:nvSpPr>
        <p:spPr>
          <a:xfrm>
            <a:off x="6959617"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6" name="Oval 85"/>
          <p:cNvSpPr/>
          <p:nvPr/>
        </p:nvSpPr>
        <p:spPr>
          <a:xfrm>
            <a:off x="7414271"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7" name="Oval 86"/>
          <p:cNvSpPr/>
          <p:nvPr/>
        </p:nvSpPr>
        <p:spPr>
          <a:xfrm>
            <a:off x="7868925"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8" name="Oval 87"/>
          <p:cNvSpPr/>
          <p:nvPr/>
        </p:nvSpPr>
        <p:spPr>
          <a:xfrm>
            <a:off x="8323579"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9" name="Oval 88"/>
          <p:cNvSpPr/>
          <p:nvPr/>
        </p:nvSpPr>
        <p:spPr>
          <a:xfrm>
            <a:off x="8778240"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0" name="Oval 89"/>
          <p:cNvSpPr/>
          <p:nvPr/>
        </p:nvSpPr>
        <p:spPr>
          <a:xfrm>
            <a:off x="139800"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1" name="Oval 90"/>
          <p:cNvSpPr/>
          <p:nvPr/>
        </p:nvSpPr>
        <p:spPr>
          <a:xfrm>
            <a:off x="599120"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2" name="Oval 91"/>
          <p:cNvSpPr/>
          <p:nvPr/>
        </p:nvSpPr>
        <p:spPr>
          <a:xfrm>
            <a:off x="1053774"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3" name="Oval 92"/>
          <p:cNvSpPr/>
          <p:nvPr/>
        </p:nvSpPr>
        <p:spPr>
          <a:xfrm>
            <a:off x="1508757"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4" name="Oval 93"/>
          <p:cNvSpPr/>
          <p:nvPr/>
        </p:nvSpPr>
        <p:spPr>
          <a:xfrm>
            <a:off x="6507333"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5" name="Oval 94"/>
          <p:cNvSpPr/>
          <p:nvPr/>
        </p:nvSpPr>
        <p:spPr>
          <a:xfrm>
            <a:off x="1953764"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6" name="Oval 95"/>
          <p:cNvSpPr/>
          <p:nvPr/>
        </p:nvSpPr>
        <p:spPr>
          <a:xfrm>
            <a:off x="2413406"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7" name="Oval 96"/>
          <p:cNvSpPr/>
          <p:nvPr/>
        </p:nvSpPr>
        <p:spPr>
          <a:xfrm>
            <a:off x="2872225"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8" name="Oval 97"/>
          <p:cNvSpPr/>
          <p:nvPr/>
        </p:nvSpPr>
        <p:spPr>
          <a:xfrm>
            <a:off x="3331044"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9" name="Oval 98"/>
          <p:cNvSpPr/>
          <p:nvPr/>
        </p:nvSpPr>
        <p:spPr>
          <a:xfrm>
            <a:off x="3774792"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0" name="Oval 99"/>
          <p:cNvSpPr/>
          <p:nvPr/>
        </p:nvSpPr>
        <p:spPr>
          <a:xfrm>
            <a:off x="4232570"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1" name="Oval 100"/>
          <p:cNvSpPr/>
          <p:nvPr/>
        </p:nvSpPr>
        <p:spPr>
          <a:xfrm>
            <a:off x="4684430"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2" name="Oval 101"/>
          <p:cNvSpPr/>
          <p:nvPr/>
        </p:nvSpPr>
        <p:spPr>
          <a:xfrm>
            <a:off x="5137806"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3" name="Oval 102"/>
          <p:cNvSpPr/>
          <p:nvPr/>
        </p:nvSpPr>
        <p:spPr>
          <a:xfrm>
            <a:off x="5592429"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4" name="Oval 103"/>
          <p:cNvSpPr/>
          <p:nvPr/>
        </p:nvSpPr>
        <p:spPr>
          <a:xfrm>
            <a:off x="6059845"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82105418"/>
      </p:ext>
    </p:extLst>
  </p:cSld>
  <p:clrMapOvr>
    <a:masterClrMapping/>
  </p:clrMapOvr>
  <p:transition advClick="0" advTm="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94"/>
                                        </p:tgtEl>
                                        <p:attrNameLst>
                                          <p:attrName>style.visibility</p:attrName>
                                        </p:attrNameLst>
                                      </p:cBhvr>
                                      <p:to>
                                        <p:strVal val="visible"/>
                                      </p:to>
                                    </p:set>
                                    <p:animEffect transition="in" filter="wheel(1)">
                                      <p:cBhvr>
                                        <p:cTn id="7" dur="20000"/>
                                        <p:tgtEl>
                                          <p:spTgt spid="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p:cNvSpPr/>
          <p:nvPr/>
        </p:nvSpPr>
        <p:spPr>
          <a:xfrm>
            <a:off x="395536" y="570162"/>
            <a:ext cx="8208912" cy="3365212"/>
          </a:xfrm>
          <a:prstGeom prst="rect">
            <a:avLst/>
          </a:prstGeom>
          <a:solidFill>
            <a:srgbClr val="246BC8">
              <a:alpha val="7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p:cNvSpPr txBox="1"/>
          <p:nvPr/>
        </p:nvSpPr>
        <p:spPr>
          <a:xfrm>
            <a:off x="532205" y="692696"/>
            <a:ext cx="4752528" cy="523220"/>
          </a:xfrm>
          <a:prstGeom prst="rect">
            <a:avLst/>
          </a:prstGeom>
          <a:noFill/>
        </p:spPr>
        <p:txBody>
          <a:bodyPr wrap="square" rtlCol="0">
            <a:spAutoFit/>
          </a:bodyPr>
          <a:lstStyle/>
          <a:p>
            <a:r>
              <a:rPr lang="en-US" sz="2800" dirty="0" smtClean="0"/>
              <a:t>Data Manipulation</a:t>
            </a:r>
            <a:endParaRPr lang="en-US" sz="2800" dirty="0"/>
          </a:p>
        </p:txBody>
      </p:sp>
      <p:sp>
        <p:nvSpPr>
          <p:cNvPr id="33" name="TextBox 32"/>
          <p:cNvSpPr txBox="1"/>
          <p:nvPr/>
        </p:nvSpPr>
        <p:spPr>
          <a:xfrm>
            <a:off x="532205" y="1592027"/>
            <a:ext cx="4752528" cy="523220"/>
          </a:xfrm>
          <a:prstGeom prst="rect">
            <a:avLst/>
          </a:prstGeom>
          <a:noFill/>
        </p:spPr>
        <p:txBody>
          <a:bodyPr wrap="square" rtlCol="0">
            <a:spAutoFit/>
          </a:bodyPr>
          <a:lstStyle/>
          <a:p>
            <a:r>
              <a:rPr lang="en-US" sz="2800" dirty="0" smtClean="0"/>
              <a:t>Statistical Modeling</a:t>
            </a:r>
            <a:endParaRPr lang="en-US" sz="2800" dirty="0"/>
          </a:p>
        </p:txBody>
      </p:sp>
      <p:sp>
        <p:nvSpPr>
          <p:cNvPr id="34" name="TextBox 33"/>
          <p:cNvSpPr txBox="1"/>
          <p:nvPr/>
        </p:nvSpPr>
        <p:spPr>
          <a:xfrm>
            <a:off x="532205" y="2491358"/>
            <a:ext cx="4752528" cy="523220"/>
          </a:xfrm>
          <a:prstGeom prst="rect">
            <a:avLst/>
          </a:prstGeom>
          <a:noFill/>
        </p:spPr>
        <p:txBody>
          <a:bodyPr wrap="square" rtlCol="0">
            <a:spAutoFit/>
          </a:bodyPr>
          <a:lstStyle/>
          <a:p>
            <a:r>
              <a:rPr lang="en-US" sz="2800" dirty="0" smtClean="0"/>
              <a:t>Graph Production</a:t>
            </a:r>
            <a:endParaRPr lang="en-US" sz="2800" dirty="0"/>
          </a:p>
        </p:txBody>
      </p:sp>
      <p:sp>
        <p:nvSpPr>
          <p:cNvPr id="35" name="TextBox 34"/>
          <p:cNvSpPr txBox="1"/>
          <p:nvPr/>
        </p:nvSpPr>
        <p:spPr>
          <a:xfrm>
            <a:off x="532205" y="3390690"/>
            <a:ext cx="4752528" cy="523220"/>
          </a:xfrm>
          <a:prstGeom prst="rect">
            <a:avLst/>
          </a:prstGeom>
          <a:noFill/>
        </p:spPr>
        <p:txBody>
          <a:bodyPr wrap="square" rtlCol="0">
            <a:spAutoFit/>
          </a:bodyPr>
          <a:lstStyle/>
          <a:p>
            <a:r>
              <a:rPr lang="en-US" sz="2800" dirty="0" smtClean="0"/>
              <a:t>Dynamic Reporting</a:t>
            </a:r>
            <a:endParaRPr lang="en-US" sz="2800" dirty="0"/>
          </a:p>
        </p:txBody>
      </p:sp>
      <p:sp>
        <p:nvSpPr>
          <p:cNvPr id="36" name="TextBox 35"/>
          <p:cNvSpPr txBox="1"/>
          <p:nvPr/>
        </p:nvSpPr>
        <p:spPr>
          <a:xfrm>
            <a:off x="604213" y="200830"/>
            <a:ext cx="1080120" cy="369332"/>
          </a:xfrm>
          <a:prstGeom prst="rect">
            <a:avLst/>
          </a:prstGeom>
          <a:noFill/>
        </p:spPr>
        <p:txBody>
          <a:bodyPr wrap="square" rtlCol="0">
            <a:spAutoFit/>
          </a:bodyPr>
          <a:lstStyle/>
          <a:p>
            <a:r>
              <a:rPr lang="en-US" dirty="0" smtClean="0"/>
              <a:t>Skillset</a:t>
            </a:r>
            <a:endParaRPr lang="en-US" dirty="0"/>
          </a:p>
        </p:txBody>
      </p:sp>
      <p:sp>
        <p:nvSpPr>
          <p:cNvPr id="37" name="TextBox 36"/>
          <p:cNvSpPr txBox="1"/>
          <p:nvPr/>
        </p:nvSpPr>
        <p:spPr>
          <a:xfrm>
            <a:off x="7347982" y="200830"/>
            <a:ext cx="1256466" cy="369332"/>
          </a:xfrm>
          <a:prstGeom prst="rect">
            <a:avLst/>
          </a:prstGeom>
          <a:solidFill>
            <a:srgbClr val="246BC8">
              <a:alpha val="74000"/>
            </a:srgbClr>
          </a:solidFill>
        </p:spPr>
        <p:txBody>
          <a:bodyPr wrap="square" rtlCol="0">
            <a:spAutoFit/>
          </a:bodyPr>
          <a:lstStyle/>
          <a:p>
            <a:pPr algn="r"/>
            <a:r>
              <a:rPr lang="en-US" dirty="0" smtClean="0">
                <a:solidFill>
                  <a:schemeClr val="bg1"/>
                </a:solidFill>
              </a:rPr>
              <a:t>Toolbox</a:t>
            </a:r>
            <a:endParaRPr lang="en-US" dirty="0">
              <a:solidFill>
                <a:schemeClr val="bg1"/>
              </a:solidFill>
            </a:endParaRPr>
          </a:p>
        </p:txBody>
      </p:sp>
      <p:grpSp>
        <p:nvGrpSpPr>
          <p:cNvPr id="38" name="Group 37"/>
          <p:cNvGrpSpPr/>
          <p:nvPr/>
        </p:nvGrpSpPr>
        <p:grpSpPr>
          <a:xfrm>
            <a:off x="2893865" y="691750"/>
            <a:ext cx="5528451" cy="3221214"/>
            <a:chOff x="2992233" y="1237380"/>
            <a:chExt cx="5528451" cy="3221214"/>
          </a:xfrm>
        </p:grpSpPr>
        <p:sp>
          <p:nvSpPr>
            <p:cNvPr id="39" name="TextBox 38"/>
            <p:cNvSpPr txBox="1"/>
            <p:nvPr/>
          </p:nvSpPr>
          <p:spPr>
            <a:xfrm>
              <a:off x="2992233" y="1237380"/>
              <a:ext cx="5528451" cy="523220"/>
            </a:xfrm>
            <a:prstGeom prst="rect">
              <a:avLst/>
            </a:prstGeom>
            <a:noFill/>
          </p:spPr>
          <p:txBody>
            <a:bodyPr wrap="square" rtlCol="0">
              <a:spAutoFit/>
            </a:bodyPr>
            <a:lstStyle/>
            <a:p>
              <a:pPr algn="r"/>
              <a:r>
                <a:rPr lang="en-US" sz="2800" dirty="0" smtClean="0">
                  <a:solidFill>
                    <a:schemeClr val="bg1"/>
                  </a:solidFill>
                </a:rPr>
                <a:t>R</a:t>
              </a:r>
              <a:endParaRPr lang="en-US" sz="2800" dirty="0">
                <a:solidFill>
                  <a:schemeClr val="bg1"/>
                </a:solidFill>
              </a:endParaRPr>
            </a:p>
          </p:txBody>
        </p:sp>
        <p:sp>
          <p:nvSpPr>
            <p:cNvPr id="40" name="TextBox 39"/>
            <p:cNvSpPr txBox="1"/>
            <p:nvPr/>
          </p:nvSpPr>
          <p:spPr>
            <a:xfrm>
              <a:off x="2992233" y="2135755"/>
              <a:ext cx="5528451" cy="523220"/>
            </a:xfrm>
            <a:prstGeom prst="rect">
              <a:avLst/>
            </a:prstGeom>
            <a:noFill/>
          </p:spPr>
          <p:txBody>
            <a:bodyPr wrap="square" rtlCol="0">
              <a:spAutoFit/>
            </a:bodyPr>
            <a:lstStyle/>
            <a:p>
              <a:pPr algn="r"/>
              <a:r>
                <a:rPr lang="en-US" sz="2800" dirty="0" smtClean="0">
                  <a:solidFill>
                    <a:schemeClr val="bg1"/>
                  </a:solidFill>
                </a:rPr>
                <a:t>RStudio</a:t>
              </a:r>
              <a:endParaRPr lang="en-US" sz="2800" dirty="0">
                <a:solidFill>
                  <a:schemeClr val="bg1"/>
                </a:solidFill>
              </a:endParaRPr>
            </a:p>
          </p:txBody>
        </p:sp>
        <p:sp>
          <p:nvSpPr>
            <p:cNvPr id="41" name="TextBox 40"/>
            <p:cNvSpPr txBox="1"/>
            <p:nvPr/>
          </p:nvSpPr>
          <p:spPr>
            <a:xfrm>
              <a:off x="2992233" y="3034130"/>
              <a:ext cx="5528451" cy="523220"/>
            </a:xfrm>
            <a:prstGeom prst="rect">
              <a:avLst/>
            </a:prstGeom>
            <a:noFill/>
          </p:spPr>
          <p:txBody>
            <a:bodyPr wrap="square" rtlCol="0">
              <a:spAutoFit/>
            </a:bodyPr>
            <a:lstStyle/>
            <a:p>
              <a:pPr algn="r"/>
              <a:r>
                <a:rPr lang="en-US" sz="2800" dirty="0" smtClean="0">
                  <a:solidFill>
                    <a:schemeClr val="bg1"/>
                  </a:solidFill>
                </a:rPr>
                <a:t>Git</a:t>
              </a:r>
              <a:endParaRPr lang="en-US" sz="2800" dirty="0">
                <a:solidFill>
                  <a:schemeClr val="bg1"/>
                </a:solidFill>
              </a:endParaRPr>
            </a:p>
          </p:txBody>
        </p:sp>
        <p:sp>
          <p:nvSpPr>
            <p:cNvPr id="42" name="TextBox 41"/>
            <p:cNvSpPr txBox="1"/>
            <p:nvPr/>
          </p:nvSpPr>
          <p:spPr>
            <a:xfrm>
              <a:off x="2992233" y="3935374"/>
              <a:ext cx="5528451" cy="523220"/>
            </a:xfrm>
            <a:prstGeom prst="rect">
              <a:avLst/>
            </a:prstGeom>
            <a:noFill/>
          </p:spPr>
          <p:txBody>
            <a:bodyPr wrap="square" rtlCol="0">
              <a:spAutoFit/>
            </a:bodyPr>
            <a:lstStyle/>
            <a:p>
              <a:pPr algn="r"/>
              <a:r>
                <a:rPr lang="en-US" sz="2800" dirty="0" smtClean="0">
                  <a:solidFill>
                    <a:schemeClr val="bg1"/>
                  </a:solidFill>
                </a:rPr>
                <a:t>GitHub</a:t>
              </a:r>
              <a:endParaRPr lang="en-US" sz="2800" dirty="0">
                <a:solidFill>
                  <a:schemeClr val="bg1"/>
                </a:solidFill>
              </a:endParaRPr>
            </a:p>
          </p:txBody>
        </p:sp>
      </p:grpSp>
      <p:pic>
        <p:nvPicPr>
          <p:cNvPr id="43" name="Picture 4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247213"/>
            <a:ext cx="9144000" cy="1257300"/>
          </a:xfrm>
          <a:prstGeom prst="rect">
            <a:avLst/>
          </a:prstGeom>
        </p:spPr>
      </p:pic>
      <p:cxnSp>
        <p:nvCxnSpPr>
          <p:cNvPr id="81" name="Straight Connector 80"/>
          <p:cNvCxnSpPr/>
          <p:nvPr/>
        </p:nvCxnSpPr>
        <p:spPr>
          <a:xfrm>
            <a:off x="139807" y="6666685"/>
            <a:ext cx="8821313" cy="0"/>
          </a:xfrm>
          <a:prstGeom prst="line">
            <a:avLst/>
          </a:prstGeom>
          <a:ln w="19050"/>
        </p:spPr>
        <p:style>
          <a:lnRef idx="1">
            <a:schemeClr val="dk1"/>
          </a:lnRef>
          <a:fillRef idx="0">
            <a:schemeClr val="dk1"/>
          </a:fillRef>
          <a:effectRef idx="0">
            <a:schemeClr val="dk1"/>
          </a:effectRef>
          <a:fontRef idx="minor">
            <a:schemeClr val="tx1"/>
          </a:fontRef>
        </p:style>
      </p:cxnSp>
      <p:sp>
        <p:nvSpPr>
          <p:cNvPr id="82" name="Oval 81"/>
          <p:cNvSpPr/>
          <p:nvPr/>
        </p:nvSpPr>
        <p:spPr>
          <a:xfrm>
            <a:off x="139807"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3" name="Oval 82"/>
          <p:cNvSpPr/>
          <p:nvPr/>
        </p:nvSpPr>
        <p:spPr>
          <a:xfrm>
            <a:off x="594461"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4" name="Oval 83"/>
          <p:cNvSpPr/>
          <p:nvPr/>
        </p:nvSpPr>
        <p:spPr>
          <a:xfrm>
            <a:off x="1049115"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5" name="Oval 84"/>
          <p:cNvSpPr/>
          <p:nvPr/>
        </p:nvSpPr>
        <p:spPr>
          <a:xfrm>
            <a:off x="1503769"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6" name="Oval 85"/>
          <p:cNvSpPr/>
          <p:nvPr/>
        </p:nvSpPr>
        <p:spPr>
          <a:xfrm>
            <a:off x="1958423"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7" name="Oval 86"/>
          <p:cNvSpPr/>
          <p:nvPr/>
        </p:nvSpPr>
        <p:spPr>
          <a:xfrm>
            <a:off x="2413077"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8" name="Oval 87"/>
          <p:cNvSpPr/>
          <p:nvPr/>
        </p:nvSpPr>
        <p:spPr>
          <a:xfrm>
            <a:off x="2867731"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9" name="Oval 88"/>
          <p:cNvSpPr/>
          <p:nvPr/>
        </p:nvSpPr>
        <p:spPr>
          <a:xfrm>
            <a:off x="3322385"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0" name="Oval 89"/>
          <p:cNvSpPr/>
          <p:nvPr/>
        </p:nvSpPr>
        <p:spPr>
          <a:xfrm>
            <a:off x="3777039"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1" name="Oval 90"/>
          <p:cNvSpPr/>
          <p:nvPr/>
        </p:nvSpPr>
        <p:spPr>
          <a:xfrm>
            <a:off x="4231693"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2" name="Oval 91"/>
          <p:cNvSpPr/>
          <p:nvPr/>
        </p:nvSpPr>
        <p:spPr>
          <a:xfrm>
            <a:off x="4686347"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3" name="Oval 92"/>
          <p:cNvSpPr/>
          <p:nvPr/>
        </p:nvSpPr>
        <p:spPr>
          <a:xfrm>
            <a:off x="5141001"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4" name="Oval 93"/>
          <p:cNvSpPr/>
          <p:nvPr/>
        </p:nvSpPr>
        <p:spPr>
          <a:xfrm>
            <a:off x="5595655"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5" name="Oval 94"/>
          <p:cNvSpPr/>
          <p:nvPr/>
        </p:nvSpPr>
        <p:spPr>
          <a:xfrm>
            <a:off x="6050309"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6" name="Oval 95"/>
          <p:cNvSpPr/>
          <p:nvPr/>
        </p:nvSpPr>
        <p:spPr>
          <a:xfrm>
            <a:off x="6504963"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7" name="Oval 96"/>
          <p:cNvSpPr/>
          <p:nvPr/>
        </p:nvSpPr>
        <p:spPr>
          <a:xfrm>
            <a:off x="6959617"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8" name="Oval 97"/>
          <p:cNvSpPr/>
          <p:nvPr/>
        </p:nvSpPr>
        <p:spPr>
          <a:xfrm>
            <a:off x="7414271"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9" name="Oval 98"/>
          <p:cNvSpPr/>
          <p:nvPr/>
        </p:nvSpPr>
        <p:spPr>
          <a:xfrm>
            <a:off x="7868925"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0" name="Oval 99"/>
          <p:cNvSpPr/>
          <p:nvPr/>
        </p:nvSpPr>
        <p:spPr>
          <a:xfrm>
            <a:off x="8323579"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1" name="Oval 100"/>
          <p:cNvSpPr/>
          <p:nvPr/>
        </p:nvSpPr>
        <p:spPr>
          <a:xfrm>
            <a:off x="8778240"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2" name="Oval 101"/>
          <p:cNvSpPr/>
          <p:nvPr/>
        </p:nvSpPr>
        <p:spPr>
          <a:xfrm>
            <a:off x="139800"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3" name="Oval 102"/>
          <p:cNvSpPr/>
          <p:nvPr/>
        </p:nvSpPr>
        <p:spPr>
          <a:xfrm>
            <a:off x="599120"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4" name="Oval 103"/>
          <p:cNvSpPr/>
          <p:nvPr/>
        </p:nvSpPr>
        <p:spPr>
          <a:xfrm>
            <a:off x="1053774"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5" name="Oval 104"/>
          <p:cNvSpPr/>
          <p:nvPr/>
        </p:nvSpPr>
        <p:spPr>
          <a:xfrm>
            <a:off x="1508757"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6" name="Oval 105"/>
          <p:cNvSpPr/>
          <p:nvPr/>
        </p:nvSpPr>
        <p:spPr>
          <a:xfrm>
            <a:off x="6959617"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7" name="Oval 106"/>
          <p:cNvSpPr/>
          <p:nvPr/>
        </p:nvSpPr>
        <p:spPr>
          <a:xfrm>
            <a:off x="1953764"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8" name="Oval 107"/>
          <p:cNvSpPr/>
          <p:nvPr/>
        </p:nvSpPr>
        <p:spPr>
          <a:xfrm>
            <a:off x="2413406"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9" name="Oval 108"/>
          <p:cNvSpPr/>
          <p:nvPr/>
        </p:nvSpPr>
        <p:spPr>
          <a:xfrm>
            <a:off x="2872225"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0" name="Oval 109"/>
          <p:cNvSpPr/>
          <p:nvPr/>
        </p:nvSpPr>
        <p:spPr>
          <a:xfrm>
            <a:off x="3331044"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1" name="Oval 110"/>
          <p:cNvSpPr/>
          <p:nvPr/>
        </p:nvSpPr>
        <p:spPr>
          <a:xfrm>
            <a:off x="3774792"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2" name="Oval 111"/>
          <p:cNvSpPr/>
          <p:nvPr/>
        </p:nvSpPr>
        <p:spPr>
          <a:xfrm>
            <a:off x="4232570"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3" name="Oval 112"/>
          <p:cNvSpPr/>
          <p:nvPr/>
        </p:nvSpPr>
        <p:spPr>
          <a:xfrm>
            <a:off x="4684430"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4" name="Oval 113"/>
          <p:cNvSpPr/>
          <p:nvPr/>
        </p:nvSpPr>
        <p:spPr>
          <a:xfrm>
            <a:off x="5137806"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5" name="Oval 114"/>
          <p:cNvSpPr/>
          <p:nvPr/>
        </p:nvSpPr>
        <p:spPr>
          <a:xfrm>
            <a:off x="5592429"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6" name="Oval 115"/>
          <p:cNvSpPr/>
          <p:nvPr/>
        </p:nvSpPr>
        <p:spPr>
          <a:xfrm>
            <a:off x="6059845"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7" name="Oval 116"/>
          <p:cNvSpPr/>
          <p:nvPr/>
        </p:nvSpPr>
        <p:spPr>
          <a:xfrm>
            <a:off x="6509840"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59277624"/>
      </p:ext>
    </p:extLst>
  </p:cSld>
  <p:clrMapOvr>
    <a:masterClrMapping/>
  </p:clrMapOvr>
  <p:transition advClick="0" advTm="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106"/>
                                        </p:tgtEl>
                                        <p:attrNameLst>
                                          <p:attrName>style.visibility</p:attrName>
                                        </p:attrNameLst>
                                      </p:cBhvr>
                                      <p:to>
                                        <p:strVal val="visible"/>
                                      </p:to>
                                    </p:set>
                                    <p:animEffect transition="in" filter="wheel(1)">
                                      <p:cBhvr>
                                        <p:cTn id="7" dur="20000"/>
                                        <p:tgtEl>
                                          <p:spTgt spid="1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2291" y="188640"/>
            <a:ext cx="5759098" cy="4567364"/>
          </a:xfrm>
          <a:prstGeom prst="rect">
            <a:avLst/>
          </a:prstGeom>
        </p:spPr>
      </p:pic>
      <p:pic>
        <p:nvPicPr>
          <p:cNvPr id="32" name="Picture 3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02394" y="3212976"/>
            <a:ext cx="2426834" cy="2213384"/>
          </a:xfrm>
          <a:prstGeom prst="rect">
            <a:avLst/>
          </a:prstGeom>
        </p:spPr>
      </p:pic>
      <p:sp>
        <p:nvSpPr>
          <p:cNvPr id="33" name="Rectangle 32"/>
          <p:cNvSpPr/>
          <p:nvPr/>
        </p:nvSpPr>
        <p:spPr>
          <a:xfrm>
            <a:off x="251520" y="189654"/>
            <a:ext cx="5976664" cy="1079106"/>
          </a:xfrm>
          <a:prstGeom prst="rect">
            <a:avLst/>
          </a:prstGeom>
          <a:noFill/>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4" name="Rectangle 33"/>
          <p:cNvSpPr/>
          <p:nvPr/>
        </p:nvSpPr>
        <p:spPr>
          <a:xfrm>
            <a:off x="251520" y="1412776"/>
            <a:ext cx="5976664" cy="936104"/>
          </a:xfrm>
          <a:prstGeom prst="rect">
            <a:avLst/>
          </a:prstGeom>
          <a:noFill/>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5" name="Rectangle 34"/>
          <p:cNvSpPr/>
          <p:nvPr/>
        </p:nvSpPr>
        <p:spPr>
          <a:xfrm>
            <a:off x="251521" y="2471956"/>
            <a:ext cx="2304256" cy="2973268"/>
          </a:xfrm>
          <a:prstGeom prst="rect">
            <a:avLst/>
          </a:prstGeom>
          <a:noFill/>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6" name="Rectangle 35"/>
          <p:cNvSpPr/>
          <p:nvPr/>
        </p:nvSpPr>
        <p:spPr>
          <a:xfrm>
            <a:off x="2977015" y="2471956"/>
            <a:ext cx="3221040" cy="2973268"/>
          </a:xfrm>
          <a:prstGeom prst="rect">
            <a:avLst/>
          </a:prstGeom>
          <a:noFill/>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76" name="Straight Connector 75"/>
          <p:cNvCxnSpPr/>
          <p:nvPr/>
        </p:nvCxnSpPr>
        <p:spPr>
          <a:xfrm>
            <a:off x="139807" y="6666685"/>
            <a:ext cx="8821313" cy="0"/>
          </a:xfrm>
          <a:prstGeom prst="line">
            <a:avLst/>
          </a:prstGeom>
          <a:ln w="19050"/>
        </p:spPr>
        <p:style>
          <a:lnRef idx="1">
            <a:schemeClr val="dk1"/>
          </a:lnRef>
          <a:fillRef idx="0">
            <a:schemeClr val="dk1"/>
          </a:fillRef>
          <a:effectRef idx="0">
            <a:schemeClr val="dk1"/>
          </a:effectRef>
          <a:fontRef idx="minor">
            <a:schemeClr val="tx1"/>
          </a:fontRef>
        </p:style>
      </p:cxnSp>
      <p:sp>
        <p:nvSpPr>
          <p:cNvPr id="77" name="Oval 76"/>
          <p:cNvSpPr/>
          <p:nvPr/>
        </p:nvSpPr>
        <p:spPr>
          <a:xfrm>
            <a:off x="139807"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8" name="Oval 77"/>
          <p:cNvSpPr/>
          <p:nvPr/>
        </p:nvSpPr>
        <p:spPr>
          <a:xfrm>
            <a:off x="594461"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9" name="Oval 78"/>
          <p:cNvSpPr/>
          <p:nvPr/>
        </p:nvSpPr>
        <p:spPr>
          <a:xfrm>
            <a:off x="1049115"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0" name="Oval 79"/>
          <p:cNvSpPr/>
          <p:nvPr/>
        </p:nvSpPr>
        <p:spPr>
          <a:xfrm>
            <a:off x="1503769"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1" name="Oval 80"/>
          <p:cNvSpPr/>
          <p:nvPr/>
        </p:nvSpPr>
        <p:spPr>
          <a:xfrm>
            <a:off x="1958423"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2" name="Oval 81"/>
          <p:cNvSpPr/>
          <p:nvPr/>
        </p:nvSpPr>
        <p:spPr>
          <a:xfrm>
            <a:off x="2413077"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3" name="Oval 82"/>
          <p:cNvSpPr/>
          <p:nvPr/>
        </p:nvSpPr>
        <p:spPr>
          <a:xfrm>
            <a:off x="2867731"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4" name="Oval 83"/>
          <p:cNvSpPr/>
          <p:nvPr/>
        </p:nvSpPr>
        <p:spPr>
          <a:xfrm>
            <a:off x="3322385"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5" name="Oval 84"/>
          <p:cNvSpPr/>
          <p:nvPr/>
        </p:nvSpPr>
        <p:spPr>
          <a:xfrm>
            <a:off x="3777039"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6" name="Oval 85"/>
          <p:cNvSpPr/>
          <p:nvPr/>
        </p:nvSpPr>
        <p:spPr>
          <a:xfrm>
            <a:off x="4231693"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7" name="Oval 86"/>
          <p:cNvSpPr/>
          <p:nvPr/>
        </p:nvSpPr>
        <p:spPr>
          <a:xfrm>
            <a:off x="4686347"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8" name="Oval 87"/>
          <p:cNvSpPr/>
          <p:nvPr/>
        </p:nvSpPr>
        <p:spPr>
          <a:xfrm>
            <a:off x="5141001"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9" name="Oval 88"/>
          <p:cNvSpPr/>
          <p:nvPr/>
        </p:nvSpPr>
        <p:spPr>
          <a:xfrm>
            <a:off x="5595655"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0" name="Oval 89"/>
          <p:cNvSpPr/>
          <p:nvPr/>
        </p:nvSpPr>
        <p:spPr>
          <a:xfrm>
            <a:off x="6050309"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1" name="Oval 90"/>
          <p:cNvSpPr/>
          <p:nvPr/>
        </p:nvSpPr>
        <p:spPr>
          <a:xfrm>
            <a:off x="6504963"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2" name="Oval 91"/>
          <p:cNvSpPr/>
          <p:nvPr/>
        </p:nvSpPr>
        <p:spPr>
          <a:xfrm>
            <a:off x="6959617"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3" name="Oval 92"/>
          <p:cNvSpPr/>
          <p:nvPr/>
        </p:nvSpPr>
        <p:spPr>
          <a:xfrm>
            <a:off x="7414271"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4" name="Oval 93"/>
          <p:cNvSpPr/>
          <p:nvPr/>
        </p:nvSpPr>
        <p:spPr>
          <a:xfrm>
            <a:off x="7868925"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5" name="Oval 94"/>
          <p:cNvSpPr/>
          <p:nvPr/>
        </p:nvSpPr>
        <p:spPr>
          <a:xfrm>
            <a:off x="8323579"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6" name="Oval 95"/>
          <p:cNvSpPr/>
          <p:nvPr/>
        </p:nvSpPr>
        <p:spPr>
          <a:xfrm>
            <a:off x="8778240"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7" name="Oval 96"/>
          <p:cNvSpPr/>
          <p:nvPr/>
        </p:nvSpPr>
        <p:spPr>
          <a:xfrm>
            <a:off x="139800"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8" name="Oval 97"/>
          <p:cNvSpPr/>
          <p:nvPr/>
        </p:nvSpPr>
        <p:spPr>
          <a:xfrm>
            <a:off x="599120"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9" name="Oval 98"/>
          <p:cNvSpPr/>
          <p:nvPr/>
        </p:nvSpPr>
        <p:spPr>
          <a:xfrm>
            <a:off x="1053774"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0" name="Oval 99"/>
          <p:cNvSpPr/>
          <p:nvPr/>
        </p:nvSpPr>
        <p:spPr>
          <a:xfrm>
            <a:off x="1508757"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1" name="Oval 100"/>
          <p:cNvSpPr/>
          <p:nvPr/>
        </p:nvSpPr>
        <p:spPr>
          <a:xfrm>
            <a:off x="7414271"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2" name="Oval 101"/>
          <p:cNvSpPr/>
          <p:nvPr/>
        </p:nvSpPr>
        <p:spPr>
          <a:xfrm>
            <a:off x="1953764"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3" name="Oval 102"/>
          <p:cNvSpPr/>
          <p:nvPr/>
        </p:nvSpPr>
        <p:spPr>
          <a:xfrm>
            <a:off x="2413406"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4" name="Oval 103"/>
          <p:cNvSpPr/>
          <p:nvPr/>
        </p:nvSpPr>
        <p:spPr>
          <a:xfrm>
            <a:off x="2872225"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5" name="Oval 104"/>
          <p:cNvSpPr/>
          <p:nvPr/>
        </p:nvSpPr>
        <p:spPr>
          <a:xfrm>
            <a:off x="3331044"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6" name="Oval 105"/>
          <p:cNvSpPr/>
          <p:nvPr/>
        </p:nvSpPr>
        <p:spPr>
          <a:xfrm>
            <a:off x="3774792"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7" name="Oval 106"/>
          <p:cNvSpPr/>
          <p:nvPr/>
        </p:nvSpPr>
        <p:spPr>
          <a:xfrm>
            <a:off x="4232570"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8" name="Oval 107"/>
          <p:cNvSpPr/>
          <p:nvPr/>
        </p:nvSpPr>
        <p:spPr>
          <a:xfrm>
            <a:off x="4684430"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9" name="Oval 108"/>
          <p:cNvSpPr/>
          <p:nvPr/>
        </p:nvSpPr>
        <p:spPr>
          <a:xfrm>
            <a:off x="5137806"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0" name="Oval 109"/>
          <p:cNvSpPr/>
          <p:nvPr/>
        </p:nvSpPr>
        <p:spPr>
          <a:xfrm>
            <a:off x="5592429"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1" name="Oval 110"/>
          <p:cNvSpPr/>
          <p:nvPr/>
        </p:nvSpPr>
        <p:spPr>
          <a:xfrm>
            <a:off x="6059845"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2" name="Oval 111"/>
          <p:cNvSpPr/>
          <p:nvPr/>
        </p:nvSpPr>
        <p:spPr>
          <a:xfrm>
            <a:off x="6509840"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3" name="Oval 112"/>
          <p:cNvSpPr/>
          <p:nvPr/>
        </p:nvSpPr>
        <p:spPr>
          <a:xfrm>
            <a:off x="6964494"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 name="TextBox 1"/>
          <p:cNvSpPr txBox="1"/>
          <p:nvPr/>
        </p:nvSpPr>
        <p:spPr>
          <a:xfrm>
            <a:off x="6402394" y="252153"/>
            <a:ext cx="2830286" cy="954107"/>
          </a:xfrm>
          <a:prstGeom prst="rect">
            <a:avLst/>
          </a:prstGeom>
          <a:noFill/>
        </p:spPr>
        <p:txBody>
          <a:bodyPr wrap="square" rtlCol="0">
            <a:spAutoFit/>
          </a:bodyPr>
          <a:lstStyle/>
          <a:p>
            <a:r>
              <a:rPr lang="en-US" sz="2800" dirty="0" smtClean="0">
                <a:latin typeface="Gill Sans MT" panose="020B0502020104020203" pitchFamily="34" charset="0"/>
              </a:rPr>
              <a:t>Prototype of a </a:t>
            </a:r>
            <a:r>
              <a:rPr lang="en-US" sz="2800" dirty="0" smtClean="0">
                <a:solidFill>
                  <a:srgbClr val="7030A0"/>
                </a:solidFill>
                <a:latin typeface="Gill Sans MT" panose="020B0502020104020203" pitchFamily="34" charset="0"/>
              </a:rPr>
              <a:t>model sequencer</a:t>
            </a:r>
            <a:endParaRPr lang="en-US" sz="2800" dirty="0">
              <a:solidFill>
                <a:srgbClr val="7030A0"/>
              </a:solidFill>
              <a:latin typeface="Gill Sans MT" panose="020B0502020104020203" pitchFamily="34" charset="0"/>
            </a:endParaRPr>
          </a:p>
        </p:txBody>
      </p:sp>
    </p:spTree>
    <p:extLst>
      <p:ext uri="{BB962C8B-B14F-4D97-AF65-F5344CB8AC3E}">
        <p14:creationId xmlns:p14="http://schemas.microsoft.com/office/powerpoint/2010/main" val="1401935878"/>
      </p:ext>
    </p:extLst>
  </p:cSld>
  <p:clrMapOvr>
    <a:masterClrMapping/>
  </p:clrMapOvr>
  <p:transition advClick="0" advTm="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101"/>
                                        </p:tgtEl>
                                        <p:attrNameLst>
                                          <p:attrName>style.visibility</p:attrName>
                                        </p:attrNameLst>
                                      </p:cBhvr>
                                      <p:to>
                                        <p:strVal val="visible"/>
                                      </p:to>
                                    </p:set>
                                    <p:animEffect transition="in" filter="wheel(1)">
                                      <p:cBhvr>
                                        <p:cTn id="7" dur="20000"/>
                                        <p:tgtEl>
                                          <p:spTgt spid="1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4" name="Group 63"/>
          <p:cNvGrpSpPr/>
          <p:nvPr/>
        </p:nvGrpSpPr>
        <p:grpSpPr>
          <a:xfrm>
            <a:off x="2909364" y="2088868"/>
            <a:ext cx="3346843" cy="2643053"/>
            <a:chOff x="5239820" y="1240578"/>
            <a:chExt cx="3346843" cy="2643053"/>
          </a:xfrm>
        </p:grpSpPr>
        <p:pic>
          <p:nvPicPr>
            <p:cNvPr id="65" name="Picture 6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53082" y="1240578"/>
              <a:ext cx="3333581" cy="2643053"/>
            </a:xfrm>
            <a:prstGeom prst="rect">
              <a:avLst/>
            </a:prstGeom>
          </p:spPr>
        </p:pic>
        <p:sp>
          <p:nvSpPr>
            <p:cNvPr id="66" name="Rectangle 65"/>
            <p:cNvSpPr/>
            <p:nvPr/>
          </p:nvSpPr>
          <p:spPr>
            <a:xfrm>
              <a:off x="5239820" y="1240578"/>
              <a:ext cx="3328827" cy="2632779"/>
            </a:xfrm>
            <a:prstGeom prst="rect">
              <a:avLst/>
            </a:prstGeom>
            <a:noFill/>
            <a:ln w="190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cxnSp>
        <p:nvCxnSpPr>
          <p:cNvPr id="82" name="Straight Connector 81"/>
          <p:cNvCxnSpPr/>
          <p:nvPr/>
        </p:nvCxnSpPr>
        <p:spPr>
          <a:xfrm>
            <a:off x="139807" y="6666685"/>
            <a:ext cx="8821313" cy="0"/>
          </a:xfrm>
          <a:prstGeom prst="line">
            <a:avLst/>
          </a:prstGeom>
          <a:ln w="19050"/>
        </p:spPr>
        <p:style>
          <a:lnRef idx="1">
            <a:schemeClr val="dk1"/>
          </a:lnRef>
          <a:fillRef idx="0">
            <a:schemeClr val="dk1"/>
          </a:fillRef>
          <a:effectRef idx="0">
            <a:schemeClr val="dk1"/>
          </a:effectRef>
          <a:fontRef idx="minor">
            <a:schemeClr val="tx1"/>
          </a:fontRef>
        </p:style>
      </p:cxnSp>
      <p:sp>
        <p:nvSpPr>
          <p:cNvPr id="83" name="Oval 82"/>
          <p:cNvSpPr/>
          <p:nvPr/>
        </p:nvSpPr>
        <p:spPr>
          <a:xfrm>
            <a:off x="139807"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4" name="Oval 83"/>
          <p:cNvSpPr/>
          <p:nvPr/>
        </p:nvSpPr>
        <p:spPr>
          <a:xfrm>
            <a:off x="594461"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5" name="Oval 84"/>
          <p:cNvSpPr/>
          <p:nvPr/>
        </p:nvSpPr>
        <p:spPr>
          <a:xfrm>
            <a:off x="1049115"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6" name="Oval 85"/>
          <p:cNvSpPr/>
          <p:nvPr/>
        </p:nvSpPr>
        <p:spPr>
          <a:xfrm>
            <a:off x="1503769"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7" name="Oval 86"/>
          <p:cNvSpPr/>
          <p:nvPr/>
        </p:nvSpPr>
        <p:spPr>
          <a:xfrm>
            <a:off x="1958423"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8" name="Oval 87"/>
          <p:cNvSpPr/>
          <p:nvPr/>
        </p:nvSpPr>
        <p:spPr>
          <a:xfrm>
            <a:off x="2413077"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9" name="Oval 88"/>
          <p:cNvSpPr/>
          <p:nvPr/>
        </p:nvSpPr>
        <p:spPr>
          <a:xfrm>
            <a:off x="2867731"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0" name="Oval 89"/>
          <p:cNvSpPr/>
          <p:nvPr/>
        </p:nvSpPr>
        <p:spPr>
          <a:xfrm>
            <a:off x="3322385"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1" name="Oval 90"/>
          <p:cNvSpPr/>
          <p:nvPr/>
        </p:nvSpPr>
        <p:spPr>
          <a:xfrm>
            <a:off x="3777039"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2" name="Oval 91"/>
          <p:cNvSpPr/>
          <p:nvPr/>
        </p:nvSpPr>
        <p:spPr>
          <a:xfrm>
            <a:off x="4231693"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3" name="Oval 92"/>
          <p:cNvSpPr/>
          <p:nvPr/>
        </p:nvSpPr>
        <p:spPr>
          <a:xfrm>
            <a:off x="4686347"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4" name="Oval 93"/>
          <p:cNvSpPr/>
          <p:nvPr/>
        </p:nvSpPr>
        <p:spPr>
          <a:xfrm>
            <a:off x="5141001"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5" name="Oval 94"/>
          <p:cNvSpPr/>
          <p:nvPr/>
        </p:nvSpPr>
        <p:spPr>
          <a:xfrm>
            <a:off x="5595655"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6" name="Oval 95"/>
          <p:cNvSpPr/>
          <p:nvPr/>
        </p:nvSpPr>
        <p:spPr>
          <a:xfrm>
            <a:off x="6050309"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7" name="Oval 96"/>
          <p:cNvSpPr/>
          <p:nvPr/>
        </p:nvSpPr>
        <p:spPr>
          <a:xfrm>
            <a:off x="6504963"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8" name="Oval 97"/>
          <p:cNvSpPr/>
          <p:nvPr/>
        </p:nvSpPr>
        <p:spPr>
          <a:xfrm>
            <a:off x="6959617"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9" name="Oval 98"/>
          <p:cNvSpPr/>
          <p:nvPr/>
        </p:nvSpPr>
        <p:spPr>
          <a:xfrm>
            <a:off x="7414271"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0" name="Oval 99"/>
          <p:cNvSpPr/>
          <p:nvPr/>
        </p:nvSpPr>
        <p:spPr>
          <a:xfrm>
            <a:off x="7868925"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1" name="Oval 100"/>
          <p:cNvSpPr/>
          <p:nvPr/>
        </p:nvSpPr>
        <p:spPr>
          <a:xfrm>
            <a:off x="8323579"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2" name="Oval 101"/>
          <p:cNvSpPr/>
          <p:nvPr/>
        </p:nvSpPr>
        <p:spPr>
          <a:xfrm>
            <a:off x="8778240"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3" name="Oval 102"/>
          <p:cNvSpPr/>
          <p:nvPr/>
        </p:nvSpPr>
        <p:spPr>
          <a:xfrm>
            <a:off x="139800"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4" name="Oval 103"/>
          <p:cNvSpPr/>
          <p:nvPr/>
        </p:nvSpPr>
        <p:spPr>
          <a:xfrm>
            <a:off x="599120"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5" name="Oval 104"/>
          <p:cNvSpPr/>
          <p:nvPr/>
        </p:nvSpPr>
        <p:spPr>
          <a:xfrm>
            <a:off x="1053774"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6" name="Oval 105"/>
          <p:cNvSpPr/>
          <p:nvPr/>
        </p:nvSpPr>
        <p:spPr>
          <a:xfrm>
            <a:off x="1508757"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7" name="Oval 106"/>
          <p:cNvSpPr/>
          <p:nvPr/>
        </p:nvSpPr>
        <p:spPr>
          <a:xfrm>
            <a:off x="7875890"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8" name="Oval 107"/>
          <p:cNvSpPr/>
          <p:nvPr/>
        </p:nvSpPr>
        <p:spPr>
          <a:xfrm>
            <a:off x="1953764"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9" name="Oval 108"/>
          <p:cNvSpPr/>
          <p:nvPr/>
        </p:nvSpPr>
        <p:spPr>
          <a:xfrm>
            <a:off x="2413406"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0" name="Oval 109"/>
          <p:cNvSpPr/>
          <p:nvPr/>
        </p:nvSpPr>
        <p:spPr>
          <a:xfrm>
            <a:off x="2872225"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1" name="Oval 110"/>
          <p:cNvSpPr/>
          <p:nvPr/>
        </p:nvSpPr>
        <p:spPr>
          <a:xfrm>
            <a:off x="3331044"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2" name="Oval 111"/>
          <p:cNvSpPr/>
          <p:nvPr/>
        </p:nvSpPr>
        <p:spPr>
          <a:xfrm>
            <a:off x="3774792"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3" name="Oval 112"/>
          <p:cNvSpPr/>
          <p:nvPr/>
        </p:nvSpPr>
        <p:spPr>
          <a:xfrm>
            <a:off x="4232570"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4" name="Oval 113"/>
          <p:cNvSpPr/>
          <p:nvPr/>
        </p:nvSpPr>
        <p:spPr>
          <a:xfrm>
            <a:off x="4684430"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5" name="Oval 114"/>
          <p:cNvSpPr/>
          <p:nvPr/>
        </p:nvSpPr>
        <p:spPr>
          <a:xfrm>
            <a:off x="5137806"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6" name="Oval 115"/>
          <p:cNvSpPr/>
          <p:nvPr/>
        </p:nvSpPr>
        <p:spPr>
          <a:xfrm>
            <a:off x="5592429"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7" name="Oval 116"/>
          <p:cNvSpPr/>
          <p:nvPr/>
        </p:nvSpPr>
        <p:spPr>
          <a:xfrm>
            <a:off x="6059845"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8" name="Oval 117"/>
          <p:cNvSpPr/>
          <p:nvPr/>
        </p:nvSpPr>
        <p:spPr>
          <a:xfrm>
            <a:off x="6509840"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9" name="Oval 118"/>
          <p:cNvSpPr/>
          <p:nvPr/>
        </p:nvSpPr>
        <p:spPr>
          <a:xfrm>
            <a:off x="6964494"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0" name="Oval 119"/>
          <p:cNvSpPr/>
          <p:nvPr/>
        </p:nvSpPr>
        <p:spPr>
          <a:xfrm>
            <a:off x="7411278"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49"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61482" y="216518"/>
            <a:ext cx="7886700" cy="911899"/>
          </a:xfrm>
        </p:spPr>
      </p:pic>
      <p:pic>
        <p:nvPicPr>
          <p:cNvPr id="50" name="Picture 2" descr="http://positivelifedecisionsover50.com/wp-content/uploads/2013/12/13885390-human-mind1.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1521" y="4869094"/>
            <a:ext cx="799921" cy="933241"/>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2" descr="http://positivelifedecisionsover50.com/wp-content/uploads/2013/12/13885390-human-mind1.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09894" y="4869095"/>
            <a:ext cx="799921" cy="933241"/>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2" descr="http://positivelifedecisionsover50.com/wp-content/uploads/2013/12/13885390-human-mind1.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68678" y="4869096"/>
            <a:ext cx="799921" cy="933241"/>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2" descr="http://positivelifedecisionsover50.com/wp-content/uploads/2013/12/13885390-human-mind1.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80913" y="4869097"/>
            <a:ext cx="799921" cy="933241"/>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2" descr="http://positivelifedecisionsover50.com/wp-content/uploads/2013/12/13885390-human-mind1.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08982" y="4869093"/>
            <a:ext cx="799921" cy="933241"/>
          </a:xfrm>
          <a:prstGeom prst="rect">
            <a:avLst/>
          </a:prstGeom>
          <a:noFill/>
          <a:extLst>
            <a:ext uri="{909E8E84-426E-40DD-AFC4-6F175D3DCCD1}">
              <a14:hiddenFill xmlns:a14="http://schemas.microsoft.com/office/drawing/2010/main">
                <a:solidFill>
                  <a:srgbClr val="FFFFFF"/>
                </a:solidFill>
              </a14:hiddenFill>
            </a:ext>
          </a:extLst>
        </p:spPr>
      </p:pic>
      <p:sp>
        <p:nvSpPr>
          <p:cNvPr id="55" name="Curved Down Arrow 54"/>
          <p:cNvSpPr/>
          <p:nvPr/>
        </p:nvSpPr>
        <p:spPr>
          <a:xfrm>
            <a:off x="892342" y="4458985"/>
            <a:ext cx="1416640" cy="297950"/>
          </a:xfrm>
          <a:prstGeom prst="curvedDownArrow">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solidFill>
                <a:schemeClr val="tx1"/>
              </a:solidFill>
            </a:endParaRPr>
          </a:p>
        </p:txBody>
      </p:sp>
      <p:sp>
        <p:nvSpPr>
          <p:cNvPr id="56" name="Curved Down Arrow 55"/>
          <p:cNvSpPr/>
          <p:nvPr/>
        </p:nvSpPr>
        <p:spPr>
          <a:xfrm>
            <a:off x="2958957" y="4458985"/>
            <a:ext cx="1377393" cy="297950"/>
          </a:xfrm>
          <a:prstGeom prst="curvedDownArrow">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solidFill>
                <a:schemeClr val="tx1"/>
              </a:solidFill>
            </a:endParaRPr>
          </a:p>
        </p:txBody>
      </p:sp>
      <p:sp>
        <p:nvSpPr>
          <p:cNvPr id="57" name="Curved Down Arrow 56"/>
          <p:cNvSpPr/>
          <p:nvPr/>
        </p:nvSpPr>
        <p:spPr>
          <a:xfrm>
            <a:off x="4726112" y="4458985"/>
            <a:ext cx="1366463" cy="297950"/>
          </a:xfrm>
          <a:prstGeom prst="curvedDownArrow">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solidFill>
                <a:schemeClr val="tx1"/>
              </a:solidFill>
            </a:endParaRPr>
          </a:p>
        </p:txBody>
      </p:sp>
      <p:sp>
        <p:nvSpPr>
          <p:cNvPr id="58" name="Curved Down Arrow 57"/>
          <p:cNvSpPr/>
          <p:nvPr/>
        </p:nvSpPr>
        <p:spPr>
          <a:xfrm>
            <a:off x="6637106" y="4458985"/>
            <a:ext cx="1304818" cy="297950"/>
          </a:xfrm>
          <a:prstGeom prst="curvedDownArrow">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solidFill>
                <a:schemeClr val="tx1"/>
              </a:solidFill>
            </a:endParaRPr>
          </a:p>
        </p:txBody>
      </p:sp>
      <p:sp>
        <p:nvSpPr>
          <p:cNvPr id="63" name="TextBox 62"/>
          <p:cNvSpPr txBox="1"/>
          <p:nvPr/>
        </p:nvSpPr>
        <p:spPr>
          <a:xfrm>
            <a:off x="2796441" y="1093661"/>
            <a:ext cx="3572690" cy="707886"/>
          </a:xfrm>
          <a:prstGeom prst="rect">
            <a:avLst/>
          </a:prstGeom>
          <a:noFill/>
        </p:spPr>
        <p:txBody>
          <a:bodyPr wrap="square" rtlCol="0">
            <a:spAutoFit/>
          </a:bodyPr>
          <a:lstStyle/>
          <a:p>
            <a:pPr algn="ctr"/>
            <a:r>
              <a:rPr lang="en-US" sz="4000" dirty="0" smtClean="0">
                <a:latin typeface="Gill Sans MT" panose="020B0502020104020203" pitchFamily="34" charset="0"/>
              </a:rPr>
              <a:t>Reproduction</a:t>
            </a:r>
            <a:endParaRPr lang="en-US" sz="4000" dirty="0">
              <a:solidFill>
                <a:srgbClr val="7030A0"/>
              </a:solidFill>
              <a:latin typeface="Gill Sans MT" panose="020B0502020104020203" pitchFamily="34" charset="0"/>
            </a:endParaRPr>
          </a:p>
        </p:txBody>
      </p:sp>
    </p:spTree>
    <p:extLst>
      <p:ext uri="{BB962C8B-B14F-4D97-AF65-F5344CB8AC3E}">
        <p14:creationId xmlns:p14="http://schemas.microsoft.com/office/powerpoint/2010/main" val="4061317532"/>
      </p:ext>
    </p:extLst>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107"/>
                                        </p:tgtEl>
                                        <p:attrNameLst>
                                          <p:attrName>style.visibility</p:attrName>
                                        </p:attrNameLst>
                                      </p:cBhvr>
                                      <p:to>
                                        <p:strVal val="visible"/>
                                      </p:to>
                                    </p:set>
                                    <p:animEffect transition="in" filter="wheel(1)">
                                      <p:cBhvr>
                                        <p:cTn id="7" dur="20000"/>
                                        <p:tgtEl>
                                          <p:spTgt spid="1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1" name="Group 140"/>
          <p:cNvGrpSpPr/>
          <p:nvPr/>
        </p:nvGrpSpPr>
        <p:grpSpPr>
          <a:xfrm>
            <a:off x="2909364" y="2088868"/>
            <a:ext cx="3346843" cy="2643053"/>
            <a:chOff x="5239820" y="1240578"/>
            <a:chExt cx="3346843" cy="2643053"/>
          </a:xfrm>
        </p:grpSpPr>
        <p:pic>
          <p:nvPicPr>
            <p:cNvPr id="142" name="Picture 14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53082" y="1240578"/>
              <a:ext cx="3333581" cy="2643053"/>
            </a:xfrm>
            <a:prstGeom prst="rect">
              <a:avLst/>
            </a:prstGeom>
          </p:spPr>
        </p:pic>
        <p:sp>
          <p:nvSpPr>
            <p:cNvPr id="143" name="Rectangle 142"/>
            <p:cNvSpPr/>
            <p:nvPr/>
          </p:nvSpPr>
          <p:spPr>
            <a:xfrm>
              <a:off x="5239820" y="1240578"/>
              <a:ext cx="3328827" cy="2632779"/>
            </a:xfrm>
            <a:prstGeom prst="rect">
              <a:avLst/>
            </a:prstGeom>
            <a:noFill/>
            <a:ln w="190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cxnSp>
        <p:nvCxnSpPr>
          <p:cNvPr id="101" name="Straight Connector 100"/>
          <p:cNvCxnSpPr/>
          <p:nvPr/>
        </p:nvCxnSpPr>
        <p:spPr>
          <a:xfrm>
            <a:off x="139807" y="6666685"/>
            <a:ext cx="8821313" cy="0"/>
          </a:xfrm>
          <a:prstGeom prst="line">
            <a:avLst/>
          </a:prstGeom>
          <a:ln w="19050"/>
        </p:spPr>
        <p:style>
          <a:lnRef idx="1">
            <a:schemeClr val="dk1"/>
          </a:lnRef>
          <a:fillRef idx="0">
            <a:schemeClr val="dk1"/>
          </a:fillRef>
          <a:effectRef idx="0">
            <a:schemeClr val="dk1"/>
          </a:effectRef>
          <a:fontRef idx="minor">
            <a:schemeClr val="tx1"/>
          </a:fontRef>
        </p:style>
      </p:cxnSp>
      <p:sp>
        <p:nvSpPr>
          <p:cNvPr id="102" name="Oval 101"/>
          <p:cNvSpPr/>
          <p:nvPr/>
        </p:nvSpPr>
        <p:spPr>
          <a:xfrm>
            <a:off x="139807"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3" name="Oval 102"/>
          <p:cNvSpPr/>
          <p:nvPr/>
        </p:nvSpPr>
        <p:spPr>
          <a:xfrm>
            <a:off x="594461"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4" name="Oval 103"/>
          <p:cNvSpPr/>
          <p:nvPr/>
        </p:nvSpPr>
        <p:spPr>
          <a:xfrm>
            <a:off x="1049115"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5" name="Oval 104"/>
          <p:cNvSpPr/>
          <p:nvPr/>
        </p:nvSpPr>
        <p:spPr>
          <a:xfrm>
            <a:off x="1503769"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6" name="Oval 105"/>
          <p:cNvSpPr/>
          <p:nvPr/>
        </p:nvSpPr>
        <p:spPr>
          <a:xfrm>
            <a:off x="1958423"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7" name="Oval 106"/>
          <p:cNvSpPr/>
          <p:nvPr/>
        </p:nvSpPr>
        <p:spPr>
          <a:xfrm>
            <a:off x="2413077"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8" name="Oval 107"/>
          <p:cNvSpPr/>
          <p:nvPr/>
        </p:nvSpPr>
        <p:spPr>
          <a:xfrm>
            <a:off x="2867731"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9" name="Oval 108"/>
          <p:cNvSpPr/>
          <p:nvPr/>
        </p:nvSpPr>
        <p:spPr>
          <a:xfrm>
            <a:off x="3322385"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0" name="Oval 109"/>
          <p:cNvSpPr/>
          <p:nvPr/>
        </p:nvSpPr>
        <p:spPr>
          <a:xfrm>
            <a:off x="3777039"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1" name="Oval 110"/>
          <p:cNvSpPr/>
          <p:nvPr/>
        </p:nvSpPr>
        <p:spPr>
          <a:xfrm>
            <a:off x="4231693"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2" name="Oval 111"/>
          <p:cNvSpPr/>
          <p:nvPr/>
        </p:nvSpPr>
        <p:spPr>
          <a:xfrm>
            <a:off x="4686347"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3" name="Oval 112"/>
          <p:cNvSpPr/>
          <p:nvPr/>
        </p:nvSpPr>
        <p:spPr>
          <a:xfrm>
            <a:off x="5141001"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4" name="Oval 113"/>
          <p:cNvSpPr/>
          <p:nvPr/>
        </p:nvSpPr>
        <p:spPr>
          <a:xfrm>
            <a:off x="5595655"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5" name="Oval 114"/>
          <p:cNvSpPr/>
          <p:nvPr/>
        </p:nvSpPr>
        <p:spPr>
          <a:xfrm>
            <a:off x="6050309"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6" name="Oval 115"/>
          <p:cNvSpPr/>
          <p:nvPr/>
        </p:nvSpPr>
        <p:spPr>
          <a:xfrm>
            <a:off x="6504963"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7" name="Oval 116"/>
          <p:cNvSpPr/>
          <p:nvPr/>
        </p:nvSpPr>
        <p:spPr>
          <a:xfrm>
            <a:off x="6959617"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8" name="Oval 117"/>
          <p:cNvSpPr/>
          <p:nvPr/>
        </p:nvSpPr>
        <p:spPr>
          <a:xfrm>
            <a:off x="7414271"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9" name="Oval 118"/>
          <p:cNvSpPr/>
          <p:nvPr/>
        </p:nvSpPr>
        <p:spPr>
          <a:xfrm>
            <a:off x="7868925"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0" name="Oval 119"/>
          <p:cNvSpPr/>
          <p:nvPr/>
        </p:nvSpPr>
        <p:spPr>
          <a:xfrm>
            <a:off x="8323579"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1" name="Oval 120"/>
          <p:cNvSpPr/>
          <p:nvPr/>
        </p:nvSpPr>
        <p:spPr>
          <a:xfrm>
            <a:off x="8778240"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2" name="Oval 121"/>
          <p:cNvSpPr/>
          <p:nvPr/>
        </p:nvSpPr>
        <p:spPr>
          <a:xfrm>
            <a:off x="139800"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3" name="Oval 122"/>
          <p:cNvSpPr/>
          <p:nvPr/>
        </p:nvSpPr>
        <p:spPr>
          <a:xfrm>
            <a:off x="599120"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4" name="Oval 123"/>
          <p:cNvSpPr/>
          <p:nvPr/>
        </p:nvSpPr>
        <p:spPr>
          <a:xfrm>
            <a:off x="1053774"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5" name="Oval 124"/>
          <p:cNvSpPr/>
          <p:nvPr/>
        </p:nvSpPr>
        <p:spPr>
          <a:xfrm>
            <a:off x="1508757"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6" name="Oval 125"/>
          <p:cNvSpPr/>
          <p:nvPr/>
        </p:nvSpPr>
        <p:spPr>
          <a:xfrm>
            <a:off x="8323565"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7" name="Oval 126"/>
          <p:cNvSpPr/>
          <p:nvPr/>
        </p:nvSpPr>
        <p:spPr>
          <a:xfrm>
            <a:off x="1953764"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8" name="Oval 127"/>
          <p:cNvSpPr/>
          <p:nvPr/>
        </p:nvSpPr>
        <p:spPr>
          <a:xfrm>
            <a:off x="2413406"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9" name="Oval 128"/>
          <p:cNvSpPr/>
          <p:nvPr/>
        </p:nvSpPr>
        <p:spPr>
          <a:xfrm>
            <a:off x="2872225"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0" name="Oval 129"/>
          <p:cNvSpPr/>
          <p:nvPr/>
        </p:nvSpPr>
        <p:spPr>
          <a:xfrm>
            <a:off x="3331044"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1" name="Oval 130"/>
          <p:cNvSpPr/>
          <p:nvPr/>
        </p:nvSpPr>
        <p:spPr>
          <a:xfrm>
            <a:off x="3774792"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2" name="Oval 131"/>
          <p:cNvSpPr/>
          <p:nvPr/>
        </p:nvSpPr>
        <p:spPr>
          <a:xfrm>
            <a:off x="4232570"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3" name="Oval 132"/>
          <p:cNvSpPr/>
          <p:nvPr/>
        </p:nvSpPr>
        <p:spPr>
          <a:xfrm>
            <a:off x="4684430"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4" name="Oval 133"/>
          <p:cNvSpPr/>
          <p:nvPr/>
        </p:nvSpPr>
        <p:spPr>
          <a:xfrm>
            <a:off x="5137806"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5" name="Oval 134"/>
          <p:cNvSpPr/>
          <p:nvPr/>
        </p:nvSpPr>
        <p:spPr>
          <a:xfrm>
            <a:off x="5592429"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6" name="Oval 135"/>
          <p:cNvSpPr/>
          <p:nvPr/>
        </p:nvSpPr>
        <p:spPr>
          <a:xfrm>
            <a:off x="6059845"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7" name="Oval 136"/>
          <p:cNvSpPr/>
          <p:nvPr/>
        </p:nvSpPr>
        <p:spPr>
          <a:xfrm>
            <a:off x="6509840"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8" name="Oval 137"/>
          <p:cNvSpPr/>
          <p:nvPr/>
        </p:nvSpPr>
        <p:spPr>
          <a:xfrm>
            <a:off x="6964494"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9" name="Oval 138"/>
          <p:cNvSpPr/>
          <p:nvPr/>
        </p:nvSpPr>
        <p:spPr>
          <a:xfrm>
            <a:off x="7411278"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40" name="Oval 139"/>
          <p:cNvSpPr/>
          <p:nvPr/>
        </p:nvSpPr>
        <p:spPr>
          <a:xfrm>
            <a:off x="7868918"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80" name="Picture 2" descr="http://positivelifedecisionsover50.com/wp-content/uploads/2013/12/13885390-human-mind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1521" y="4869094"/>
            <a:ext cx="799921" cy="933241"/>
          </a:xfrm>
          <a:prstGeom prst="rect">
            <a:avLst/>
          </a:prstGeom>
          <a:noFill/>
          <a:extLst>
            <a:ext uri="{909E8E84-426E-40DD-AFC4-6F175D3DCCD1}">
              <a14:hiddenFill xmlns:a14="http://schemas.microsoft.com/office/drawing/2010/main">
                <a:solidFill>
                  <a:srgbClr val="FFFFFF"/>
                </a:solidFill>
              </a14:hiddenFill>
            </a:ext>
          </a:extLst>
        </p:spPr>
      </p:pic>
      <p:pic>
        <p:nvPicPr>
          <p:cNvPr id="81"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4110330" y="4869095"/>
            <a:ext cx="799049" cy="933241"/>
          </a:xfrm>
          <a:prstGeom prst="rect">
            <a:avLst/>
          </a:prstGeom>
          <a:noFill/>
          <a:extLst>
            <a:ext uri="{909E8E84-426E-40DD-AFC4-6F175D3DCCD1}">
              <a14:hiddenFill xmlns:a14="http://schemas.microsoft.com/office/drawing/2010/main">
                <a:solidFill>
                  <a:srgbClr val="FFFFFF"/>
                </a:solidFill>
              </a14:hiddenFill>
            </a:ext>
          </a:extLst>
        </p:spPr>
      </p:pic>
      <p:pic>
        <p:nvPicPr>
          <p:cNvPr id="82" name="Picture 2"/>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5969114" y="4869096"/>
            <a:ext cx="799049" cy="933241"/>
          </a:xfrm>
          <a:prstGeom prst="rect">
            <a:avLst/>
          </a:prstGeom>
          <a:noFill/>
          <a:extLst>
            <a:ext uri="{909E8E84-426E-40DD-AFC4-6F175D3DCCD1}">
              <a14:hiddenFill xmlns:a14="http://schemas.microsoft.com/office/drawing/2010/main">
                <a:solidFill>
                  <a:srgbClr val="FFFFFF"/>
                </a:solidFill>
              </a14:hiddenFill>
            </a:ext>
          </a:extLst>
        </p:spPr>
      </p:pic>
      <p:pic>
        <p:nvPicPr>
          <p:cNvPr id="83" name="Picture 2"/>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7681349" y="4869097"/>
            <a:ext cx="799049" cy="933241"/>
          </a:xfrm>
          <a:prstGeom prst="rect">
            <a:avLst/>
          </a:prstGeom>
          <a:noFill/>
          <a:extLst>
            <a:ext uri="{909E8E84-426E-40DD-AFC4-6F175D3DCCD1}">
              <a14:hiddenFill xmlns:a14="http://schemas.microsoft.com/office/drawing/2010/main">
                <a:solidFill>
                  <a:srgbClr val="FFFFFF"/>
                </a:solidFill>
              </a14:hiddenFill>
            </a:ext>
          </a:extLst>
        </p:spPr>
      </p:pic>
      <p:pic>
        <p:nvPicPr>
          <p:cNvPr id="84" name="Picture 2"/>
          <p:cNvPicPr>
            <a:picLocks noChangeAspect="1" noChangeArrowheads="1"/>
          </p:cNvPicPr>
          <p:nvPr/>
        </p:nvPicPr>
        <p:blipFill>
          <a:blip r:embed="rId7">
            <a:extLst>
              <a:ext uri="{28A0092B-C50C-407E-A947-70E740481C1C}">
                <a14:useLocalDpi xmlns:a14="http://schemas.microsoft.com/office/drawing/2010/main" val="0"/>
              </a:ext>
            </a:extLst>
          </a:blip>
          <a:stretch>
            <a:fillRect/>
          </a:stretch>
        </p:blipFill>
        <p:spPr bwMode="auto">
          <a:xfrm>
            <a:off x="2309418" y="4869093"/>
            <a:ext cx="799049" cy="933241"/>
          </a:xfrm>
          <a:prstGeom prst="rect">
            <a:avLst/>
          </a:prstGeom>
          <a:noFill/>
          <a:extLst>
            <a:ext uri="{909E8E84-426E-40DD-AFC4-6F175D3DCCD1}">
              <a14:hiddenFill xmlns:a14="http://schemas.microsoft.com/office/drawing/2010/main">
                <a:solidFill>
                  <a:srgbClr val="FFFFFF"/>
                </a:solidFill>
              </a14:hiddenFill>
            </a:ext>
          </a:extLst>
        </p:spPr>
      </p:pic>
      <p:pic>
        <p:nvPicPr>
          <p:cNvPr id="99" name="Content Placeholder 3"/>
          <p:cNvPicPr>
            <a:picLocks noGrp="1" noChangeAspect="1"/>
          </p:cNvPicPr>
          <p:nvPr>
            <p:ph idx="1"/>
          </p:nvPr>
        </p:nvPicPr>
        <p:blipFill>
          <a:blip r:embed="rId8">
            <a:extLst>
              <a:ext uri="{28A0092B-C50C-407E-A947-70E740481C1C}">
                <a14:useLocalDpi xmlns:a14="http://schemas.microsoft.com/office/drawing/2010/main" val="0"/>
              </a:ext>
            </a:extLst>
          </a:blip>
          <a:stretch>
            <a:fillRect/>
          </a:stretch>
        </p:blipFill>
        <p:spPr>
          <a:xfrm>
            <a:off x="761482" y="216518"/>
            <a:ext cx="7886700" cy="911899"/>
          </a:xfrm>
        </p:spPr>
      </p:pic>
      <p:sp>
        <p:nvSpPr>
          <p:cNvPr id="100" name="TextBox 99"/>
          <p:cNvSpPr txBox="1"/>
          <p:nvPr/>
        </p:nvSpPr>
        <p:spPr>
          <a:xfrm>
            <a:off x="2796441" y="1093661"/>
            <a:ext cx="3572690" cy="707886"/>
          </a:xfrm>
          <a:prstGeom prst="rect">
            <a:avLst/>
          </a:prstGeom>
          <a:noFill/>
        </p:spPr>
        <p:txBody>
          <a:bodyPr wrap="square" rtlCol="0">
            <a:spAutoFit/>
          </a:bodyPr>
          <a:lstStyle/>
          <a:p>
            <a:pPr algn="ctr"/>
            <a:r>
              <a:rPr lang="en-US" sz="4000" dirty="0" smtClean="0">
                <a:latin typeface="Gill Sans MT" panose="020B0502020104020203" pitchFamily="34" charset="0"/>
              </a:rPr>
              <a:t>Replication</a:t>
            </a:r>
            <a:endParaRPr lang="en-US" sz="4000" dirty="0">
              <a:solidFill>
                <a:srgbClr val="7030A0"/>
              </a:solidFill>
              <a:latin typeface="Gill Sans MT" panose="020B0502020104020203" pitchFamily="34" charset="0"/>
            </a:endParaRPr>
          </a:p>
        </p:txBody>
      </p:sp>
    </p:spTree>
    <p:extLst>
      <p:ext uri="{BB962C8B-B14F-4D97-AF65-F5344CB8AC3E}">
        <p14:creationId xmlns:p14="http://schemas.microsoft.com/office/powerpoint/2010/main" val="3266387925"/>
      </p:ext>
    </p:extLst>
  </p:cSld>
  <p:clrMapOvr>
    <a:masterClrMapping/>
  </p:clrMapOvr>
  <p:transition advClick="0" advTm="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126"/>
                                        </p:tgtEl>
                                        <p:attrNameLst>
                                          <p:attrName>style.visibility</p:attrName>
                                        </p:attrNameLst>
                                      </p:cBhvr>
                                      <p:to>
                                        <p:strVal val="visible"/>
                                      </p:to>
                                    </p:set>
                                    <p:animEffect transition="in" filter="wheel(1)">
                                      <p:cBhvr>
                                        <p:cTn id="7" dur="20000"/>
                                        <p:tgtEl>
                                          <p:spTgt spid="1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 name="Picture 4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5576" y="1268760"/>
            <a:ext cx="4702077" cy="3940080"/>
          </a:xfrm>
          <a:prstGeom prst="rect">
            <a:avLst/>
          </a:prstGeom>
        </p:spPr>
      </p:pic>
      <p:sp>
        <p:nvSpPr>
          <p:cNvPr id="47" name="TextBox 46"/>
          <p:cNvSpPr txBox="1"/>
          <p:nvPr/>
        </p:nvSpPr>
        <p:spPr>
          <a:xfrm>
            <a:off x="899592" y="188640"/>
            <a:ext cx="7848872" cy="646331"/>
          </a:xfrm>
          <a:prstGeom prst="rect">
            <a:avLst/>
          </a:prstGeom>
          <a:noFill/>
        </p:spPr>
        <p:txBody>
          <a:bodyPr wrap="square" rtlCol="0">
            <a:spAutoFit/>
          </a:bodyPr>
          <a:lstStyle/>
          <a:p>
            <a:r>
              <a:rPr lang="en-CA" sz="3600" dirty="0" smtClean="0">
                <a:latin typeface="Gill Sans MT" panose="020B0502020104020203" pitchFamily="34" charset="0"/>
              </a:rPr>
              <a:t>Statistical modeller at work</a:t>
            </a:r>
            <a:endParaRPr lang="en-CA" sz="3600" dirty="0">
              <a:latin typeface="Gill Sans MT" panose="020B0502020104020203" pitchFamily="34" charset="0"/>
            </a:endParaRPr>
          </a:p>
        </p:txBody>
      </p:sp>
      <p:sp>
        <p:nvSpPr>
          <p:cNvPr id="48" name="Content Placeholder 2"/>
          <p:cNvSpPr txBox="1">
            <a:spLocks/>
          </p:cNvSpPr>
          <p:nvPr/>
        </p:nvSpPr>
        <p:spPr>
          <a:xfrm>
            <a:off x="5724128" y="2276872"/>
            <a:ext cx="3275856" cy="265225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Courier New" panose="02070309020205020404" pitchFamily="49" charset="0"/>
              <a:buChar char="o"/>
            </a:pPr>
            <a:r>
              <a:rPr lang="en-US" sz="2000" dirty="0" smtClean="0"/>
              <a:t>Attention span</a:t>
            </a:r>
          </a:p>
          <a:p>
            <a:pPr>
              <a:buFont typeface="Courier New" panose="02070309020205020404" pitchFamily="49" charset="0"/>
              <a:buChar char="o"/>
            </a:pPr>
            <a:r>
              <a:rPr lang="en-US" sz="2000" dirty="0" smtClean="0"/>
              <a:t>Levels of abstraction</a:t>
            </a:r>
          </a:p>
          <a:p>
            <a:pPr>
              <a:buFont typeface="Courier New" panose="02070309020205020404" pitchFamily="49" charset="0"/>
              <a:buChar char="o"/>
            </a:pPr>
            <a:r>
              <a:rPr lang="en-US" sz="2000" dirty="0" smtClean="0"/>
              <a:t>Visual processing</a:t>
            </a:r>
          </a:p>
          <a:p>
            <a:pPr>
              <a:buFont typeface="Courier New" panose="02070309020205020404" pitchFamily="49" charset="0"/>
              <a:buChar char="o"/>
            </a:pPr>
            <a:r>
              <a:rPr lang="en-US" sz="2000" dirty="0" smtClean="0"/>
              <a:t>Mental space architecture</a:t>
            </a:r>
          </a:p>
          <a:p>
            <a:pPr>
              <a:buFont typeface="Courier New" panose="02070309020205020404" pitchFamily="49" charset="0"/>
              <a:buChar char="o"/>
            </a:pPr>
            <a:r>
              <a:rPr lang="en-US" sz="2000" dirty="0" smtClean="0"/>
              <a:t>Concept management</a:t>
            </a:r>
            <a:endParaRPr lang="en-US" sz="2000" dirty="0" smtClean="0">
              <a:solidFill>
                <a:srgbClr val="FF0000"/>
              </a:solidFill>
            </a:endParaRPr>
          </a:p>
          <a:p>
            <a:pPr marL="0" indent="0">
              <a:buNone/>
            </a:pPr>
            <a:endParaRPr lang="en-US" sz="2000" dirty="0"/>
          </a:p>
          <a:p>
            <a:pPr>
              <a:buFont typeface="Courier New" panose="02070309020205020404" pitchFamily="49" charset="0"/>
              <a:buChar char="o"/>
            </a:pPr>
            <a:endParaRPr lang="en-US" sz="2000" dirty="0" smtClean="0"/>
          </a:p>
          <a:p>
            <a:pPr>
              <a:buFont typeface="Courier New" panose="02070309020205020404" pitchFamily="49" charset="0"/>
              <a:buChar char="o"/>
            </a:pPr>
            <a:endParaRPr lang="en-US" sz="2000" dirty="0" smtClean="0"/>
          </a:p>
          <a:p>
            <a:pPr>
              <a:buFont typeface="Courier New" panose="02070309020205020404" pitchFamily="49" charset="0"/>
              <a:buChar char="o"/>
            </a:pPr>
            <a:endParaRPr lang="en-US" sz="2000" dirty="0"/>
          </a:p>
        </p:txBody>
      </p:sp>
      <p:cxnSp>
        <p:nvCxnSpPr>
          <p:cNvPr id="104" name="Straight Connector 103"/>
          <p:cNvCxnSpPr/>
          <p:nvPr/>
        </p:nvCxnSpPr>
        <p:spPr>
          <a:xfrm>
            <a:off x="139807" y="6666685"/>
            <a:ext cx="8821313" cy="0"/>
          </a:xfrm>
          <a:prstGeom prst="line">
            <a:avLst/>
          </a:prstGeom>
          <a:ln w="19050"/>
        </p:spPr>
        <p:style>
          <a:lnRef idx="1">
            <a:schemeClr val="dk1"/>
          </a:lnRef>
          <a:fillRef idx="0">
            <a:schemeClr val="dk1"/>
          </a:fillRef>
          <a:effectRef idx="0">
            <a:schemeClr val="dk1"/>
          </a:effectRef>
          <a:fontRef idx="minor">
            <a:schemeClr val="tx1"/>
          </a:fontRef>
        </p:style>
      </p:cxnSp>
      <p:sp>
        <p:nvSpPr>
          <p:cNvPr id="105" name="Oval 104"/>
          <p:cNvSpPr/>
          <p:nvPr/>
        </p:nvSpPr>
        <p:spPr>
          <a:xfrm>
            <a:off x="139807"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6" name="Oval 105"/>
          <p:cNvSpPr/>
          <p:nvPr/>
        </p:nvSpPr>
        <p:spPr>
          <a:xfrm>
            <a:off x="594461"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7" name="Oval 106"/>
          <p:cNvSpPr/>
          <p:nvPr/>
        </p:nvSpPr>
        <p:spPr>
          <a:xfrm>
            <a:off x="1049115"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8" name="Oval 107"/>
          <p:cNvSpPr/>
          <p:nvPr/>
        </p:nvSpPr>
        <p:spPr>
          <a:xfrm>
            <a:off x="1503769"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9" name="Oval 108"/>
          <p:cNvSpPr/>
          <p:nvPr/>
        </p:nvSpPr>
        <p:spPr>
          <a:xfrm>
            <a:off x="1958423"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0" name="Oval 109"/>
          <p:cNvSpPr/>
          <p:nvPr/>
        </p:nvSpPr>
        <p:spPr>
          <a:xfrm>
            <a:off x="2413077"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1" name="Oval 110"/>
          <p:cNvSpPr/>
          <p:nvPr/>
        </p:nvSpPr>
        <p:spPr>
          <a:xfrm>
            <a:off x="2867731"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2" name="Oval 111"/>
          <p:cNvSpPr/>
          <p:nvPr/>
        </p:nvSpPr>
        <p:spPr>
          <a:xfrm>
            <a:off x="3322385"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3" name="Oval 112"/>
          <p:cNvSpPr/>
          <p:nvPr/>
        </p:nvSpPr>
        <p:spPr>
          <a:xfrm>
            <a:off x="3777039"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4" name="Oval 113"/>
          <p:cNvSpPr/>
          <p:nvPr/>
        </p:nvSpPr>
        <p:spPr>
          <a:xfrm>
            <a:off x="4231693"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5" name="Oval 114"/>
          <p:cNvSpPr/>
          <p:nvPr/>
        </p:nvSpPr>
        <p:spPr>
          <a:xfrm>
            <a:off x="4686347"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6" name="Oval 115"/>
          <p:cNvSpPr/>
          <p:nvPr/>
        </p:nvSpPr>
        <p:spPr>
          <a:xfrm>
            <a:off x="5141001"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7" name="Oval 116"/>
          <p:cNvSpPr/>
          <p:nvPr/>
        </p:nvSpPr>
        <p:spPr>
          <a:xfrm>
            <a:off x="5595655"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8" name="Oval 117"/>
          <p:cNvSpPr/>
          <p:nvPr/>
        </p:nvSpPr>
        <p:spPr>
          <a:xfrm>
            <a:off x="6050309"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9" name="Oval 118"/>
          <p:cNvSpPr/>
          <p:nvPr/>
        </p:nvSpPr>
        <p:spPr>
          <a:xfrm>
            <a:off x="6504963"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0" name="Oval 119"/>
          <p:cNvSpPr/>
          <p:nvPr/>
        </p:nvSpPr>
        <p:spPr>
          <a:xfrm>
            <a:off x="6959617"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1" name="Oval 120"/>
          <p:cNvSpPr/>
          <p:nvPr/>
        </p:nvSpPr>
        <p:spPr>
          <a:xfrm>
            <a:off x="7414271"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2" name="Oval 121"/>
          <p:cNvSpPr/>
          <p:nvPr/>
        </p:nvSpPr>
        <p:spPr>
          <a:xfrm>
            <a:off x="7868925"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3" name="Oval 122"/>
          <p:cNvSpPr/>
          <p:nvPr/>
        </p:nvSpPr>
        <p:spPr>
          <a:xfrm>
            <a:off x="8323579"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4" name="Oval 123"/>
          <p:cNvSpPr/>
          <p:nvPr/>
        </p:nvSpPr>
        <p:spPr>
          <a:xfrm>
            <a:off x="8778240"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5" name="Oval 124"/>
          <p:cNvSpPr/>
          <p:nvPr/>
        </p:nvSpPr>
        <p:spPr>
          <a:xfrm>
            <a:off x="139800"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7" name="Oval 126"/>
          <p:cNvSpPr/>
          <p:nvPr/>
        </p:nvSpPr>
        <p:spPr>
          <a:xfrm>
            <a:off x="594461"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74355062"/>
      </p:ext>
    </p:extLst>
  </p:cSld>
  <p:clrMapOvr>
    <a:masterClrMapping/>
  </p:clrMapOvr>
  <p:transition advClick="0" advTm="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127"/>
                                        </p:tgtEl>
                                        <p:attrNameLst>
                                          <p:attrName>style.visibility</p:attrName>
                                        </p:attrNameLst>
                                      </p:cBhvr>
                                      <p:to>
                                        <p:strVal val="visible"/>
                                      </p:to>
                                    </p:set>
                                    <p:animEffect transition="in" filter="wheel(1)">
                                      <p:cBhvr>
                                        <p:cTn id="7" dur="20000"/>
                                        <p:tgtEl>
                                          <p:spTgt spid="1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7"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4" name="Group 53"/>
          <p:cNvGrpSpPr/>
          <p:nvPr/>
        </p:nvGrpSpPr>
        <p:grpSpPr>
          <a:xfrm>
            <a:off x="2909364" y="2088868"/>
            <a:ext cx="3346843" cy="2643053"/>
            <a:chOff x="5239820" y="1240578"/>
            <a:chExt cx="3346843" cy="2643053"/>
          </a:xfrm>
        </p:grpSpPr>
        <p:pic>
          <p:nvPicPr>
            <p:cNvPr id="55" name="Picture 5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53082" y="1240578"/>
              <a:ext cx="3333581" cy="2643053"/>
            </a:xfrm>
            <a:prstGeom prst="rect">
              <a:avLst/>
            </a:prstGeom>
          </p:spPr>
        </p:pic>
        <p:sp>
          <p:nvSpPr>
            <p:cNvPr id="56" name="Rectangle 55"/>
            <p:cNvSpPr/>
            <p:nvPr/>
          </p:nvSpPr>
          <p:spPr>
            <a:xfrm>
              <a:off x="5239820" y="1240578"/>
              <a:ext cx="3328827" cy="2632779"/>
            </a:xfrm>
            <a:prstGeom prst="rect">
              <a:avLst/>
            </a:prstGeom>
            <a:noFill/>
            <a:ln w="190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cxnSp>
        <p:nvCxnSpPr>
          <p:cNvPr id="5" name="Straight Connector 4"/>
          <p:cNvCxnSpPr/>
          <p:nvPr/>
        </p:nvCxnSpPr>
        <p:spPr>
          <a:xfrm>
            <a:off x="139807" y="6666685"/>
            <a:ext cx="8821313" cy="0"/>
          </a:xfrm>
          <a:prstGeom prst="line">
            <a:avLst/>
          </a:prstGeom>
          <a:ln w="19050"/>
        </p:spPr>
        <p:style>
          <a:lnRef idx="1">
            <a:schemeClr val="dk1"/>
          </a:lnRef>
          <a:fillRef idx="0">
            <a:schemeClr val="dk1"/>
          </a:fillRef>
          <a:effectRef idx="0">
            <a:schemeClr val="dk1"/>
          </a:effectRef>
          <a:fontRef idx="minor">
            <a:schemeClr val="tx1"/>
          </a:fontRef>
        </p:style>
      </p:cxnSp>
      <p:sp>
        <p:nvSpPr>
          <p:cNvPr id="6" name="Oval 5"/>
          <p:cNvSpPr/>
          <p:nvPr/>
        </p:nvSpPr>
        <p:spPr>
          <a:xfrm>
            <a:off x="139807"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 name="Oval 6"/>
          <p:cNvSpPr/>
          <p:nvPr/>
        </p:nvSpPr>
        <p:spPr>
          <a:xfrm>
            <a:off x="594461"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 name="Oval 7"/>
          <p:cNvSpPr/>
          <p:nvPr/>
        </p:nvSpPr>
        <p:spPr>
          <a:xfrm>
            <a:off x="1049115"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Oval 8"/>
          <p:cNvSpPr/>
          <p:nvPr/>
        </p:nvSpPr>
        <p:spPr>
          <a:xfrm>
            <a:off x="1503769"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 name="Oval 9"/>
          <p:cNvSpPr/>
          <p:nvPr/>
        </p:nvSpPr>
        <p:spPr>
          <a:xfrm>
            <a:off x="1958423"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 name="Oval 10"/>
          <p:cNvSpPr/>
          <p:nvPr/>
        </p:nvSpPr>
        <p:spPr>
          <a:xfrm>
            <a:off x="2413077"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 name="Oval 11"/>
          <p:cNvSpPr/>
          <p:nvPr/>
        </p:nvSpPr>
        <p:spPr>
          <a:xfrm>
            <a:off x="2867731"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 name="Oval 12"/>
          <p:cNvSpPr/>
          <p:nvPr/>
        </p:nvSpPr>
        <p:spPr>
          <a:xfrm>
            <a:off x="3322385"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4" name="Oval 13"/>
          <p:cNvSpPr/>
          <p:nvPr/>
        </p:nvSpPr>
        <p:spPr>
          <a:xfrm>
            <a:off x="3777039"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5" name="Oval 14"/>
          <p:cNvSpPr/>
          <p:nvPr/>
        </p:nvSpPr>
        <p:spPr>
          <a:xfrm>
            <a:off x="4231693"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6" name="Oval 15"/>
          <p:cNvSpPr/>
          <p:nvPr/>
        </p:nvSpPr>
        <p:spPr>
          <a:xfrm>
            <a:off x="4686347"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 name="Oval 16"/>
          <p:cNvSpPr/>
          <p:nvPr/>
        </p:nvSpPr>
        <p:spPr>
          <a:xfrm>
            <a:off x="5141001"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8" name="Oval 17"/>
          <p:cNvSpPr/>
          <p:nvPr/>
        </p:nvSpPr>
        <p:spPr>
          <a:xfrm>
            <a:off x="5595655"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9" name="Oval 18"/>
          <p:cNvSpPr/>
          <p:nvPr/>
        </p:nvSpPr>
        <p:spPr>
          <a:xfrm>
            <a:off x="6050309"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0" name="Oval 19"/>
          <p:cNvSpPr/>
          <p:nvPr/>
        </p:nvSpPr>
        <p:spPr>
          <a:xfrm>
            <a:off x="6504963"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1" name="Oval 20"/>
          <p:cNvSpPr/>
          <p:nvPr/>
        </p:nvSpPr>
        <p:spPr>
          <a:xfrm>
            <a:off x="6959617"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2" name="Oval 21"/>
          <p:cNvSpPr/>
          <p:nvPr/>
        </p:nvSpPr>
        <p:spPr>
          <a:xfrm>
            <a:off x="7414271"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3" name="Oval 22"/>
          <p:cNvSpPr/>
          <p:nvPr/>
        </p:nvSpPr>
        <p:spPr>
          <a:xfrm>
            <a:off x="7868925"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4" name="Oval 23"/>
          <p:cNvSpPr/>
          <p:nvPr/>
        </p:nvSpPr>
        <p:spPr>
          <a:xfrm>
            <a:off x="8323579"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5" name="Oval 24"/>
          <p:cNvSpPr/>
          <p:nvPr/>
        </p:nvSpPr>
        <p:spPr>
          <a:xfrm>
            <a:off x="8778240"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6" name="Oval 25"/>
          <p:cNvSpPr/>
          <p:nvPr/>
        </p:nvSpPr>
        <p:spPr>
          <a:xfrm>
            <a:off x="139800"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7" name="Oval 26"/>
          <p:cNvSpPr/>
          <p:nvPr/>
        </p:nvSpPr>
        <p:spPr>
          <a:xfrm>
            <a:off x="599120"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8" name="Oval 27"/>
          <p:cNvSpPr/>
          <p:nvPr/>
        </p:nvSpPr>
        <p:spPr>
          <a:xfrm>
            <a:off x="1053774"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9" name="Oval 28"/>
          <p:cNvSpPr/>
          <p:nvPr/>
        </p:nvSpPr>
        <p:spPr>
          <a:xfrm>
            <a:off x="1508757"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1" name="Oval 30"/>
          <p:cNvSpPr/>
          <p:nvPr/>
        </p:nvSpPr>
        <p:spPr>
          <a:xfrm>
            <a:off x="1953764"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2" name="Oval 31"/>
          <p:cNvSpPr/>
          <p:nvPr/>
        </p:nvSpPr>
        <p:spPr>
          <a:xfrm>
            <a:off x="2413406"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3" name="Oval 32"/>
          <p:cNvSpPr/>
          <p:nvPr/>
        </p:nvSpPr>
        <p:spPr>
          <a:xfrm>
            <a:off x="2872225"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4" name="Oval 33"/>
          <p:cNvSpPr/>
          <p:nvPr/>
        </p:nvSpPr>
        <p:spPr>
          <a:xfrm>
            <a:off x="3331044"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5" name="Oval 34"/>
          <p:cNvSpPr/>
          <p:nvPr/>
        </p:nvSpPr>
        <p:spPr>
          <a:xfrm>
            <a:off x="3774792"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6" name="Oval 35"/>
          <p:cNvSpPr/>
          <p:nvPr/>
        </p:nvSpPr>
        <p:spPr>
          <a:xfrm>
            <a:off x="4232570"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7" name="Oval 36"/>
          <p:cNvSpPr/>
          <p:nvPr/>
        </p:nvSpPr>
        <p:spPr>
          <a:xfrm>
            <a:off x="4684430"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8" name="Oval 37"/>
          <p:cNvSpPr/>
          <p:nvPr/>
        </p:nvSpPr>
        <p:spPr>
          <a:xfrm>
            <a:off x="5137806"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9" name="Oval 38"/>
          <p:cNvSpPr/>
          <p:nvPr/>
        </p:nvSpPr>
        <p:spPr>
          <a:xfrm>
            <a:off x="5592429"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0" name="Oval 39"/>
          <p:cNvSpPr/>
          <p:nvPr/>
        </p:nvSpPr>
        <p:spPr>
          <a:xfrm>
            <a:off x="6059845"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1" name="Oval 40"/>
          <p:cNvSpPr/>
          <p:nvPr/>
        </p:nvSpPr>
        <p:spPr>
          <a:xfrm>
            <a:off x="6509840"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2" name="Oval 41"/>
          <p:cNvSpPr/>
          <p:nvPr/>
        </p:nvSpPr>
        <p:spPr>
          <a:xfrm>
            <a:off x="6964494"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3" name="Oval 42"/>
          <p:cNvSpPr/>
          <p:nvPr/>
        </p:nvSpPr>
        <p:spPr>
          <a:xfrm>
            <a:off x="7411278"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4" name="Oval 43"/>
          <p:cNvSpPr/>
          <p:nvPr/>
        </p:nvSpPr>
        <p:spPr>
          <a:xfrm>
            <a:off x="7868918"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5" name="Oval 44"/>
          <p:cNvSpPr/>
          <p:nvPr/>
        </p:nvSpPr>
        <p:spPr>
          <a:xfrm>
            <a:off x="8323579"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6" name="Oval 45"/>
          <p:cNvSpPr/>
          <p:nvPr/>
        </p:nvSpPr>
        <p:spPr>
          <a:xfrm>
            <a:off x="8778240"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47" name="Picture 4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1473" y="3211179"/>
            <a:ext cx="798576" cy="932688"/>
          </a:xfrm>
          <a:prstGeom prst="rect">
            <a:avLst/>
          </a:prstGeom>
        </p:spPr>
      </p:pic>
      <p:pic>
        <p:nvPicPr>
          <p:cNvPr id="48" name="Picture 4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102700">
            <a:off x="1330640" y="1538905"/>
            <a:ext cx="798576" cy="932688"/>
          </a:xfrm>
          <a:prstGeom prst="rect">
            <a:avLst/>
          </a:prstGeom>
        </p:spPr>
      </p:pic>
      <p:pic>
        <p:nvPicPr>
          <p:cNvPr id="49" name="Picture 4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9900506">
            <a:off x="1856597" y="4902317"/>
            <a:ext cx="798576" cy="932688"/>
          </a:xfrm>
          <a:prstGeom prst="rect">
            <a:avLst/>
          </a:prstGeom>
        </p:spPr>
      </p:pic>
      <p:pic>
        <p:nvPicPr>
          <p:cNvPr id="50" name="Picture 4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7021191" y="3106536"/>
            <a:ext cx="817163" cy="932688"/>
          </a:xfrm>
          <a:prstGeom prst="rect">
            <a:avLst/>
          </a:prstGeom>
        </p:spPr>
      </p:pic>
      <p:pic>
        <p:nvPicPr>
          <p:cNvPr id="51" name="Picture 5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20855608" flipH="1">
            <a:off x="6717028" y="1420640"/>
            <a:ext cx="817163" cy="932688"/>
          </a:xfrm>
          <a:prstGeom prst="rect">
            <a:avLst/>
          </a:prstGeom>
        </p:spPr>
      </p:pic>
      <p:pic>
        <p:nvPicPr>
          <p:cNvPr id="52" name="Picture 5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961117" flipH="1">
            <a:off x="6603186" y="4920587"/>
            <a:ext cx="836010" cy="932688"/>
          </a:xfrm>
          <a:prstGeom prst="rect">
            <a:avLst/>
          </a:prstGeom>
        </p:spPr>
      </p:pic>
      <p:sp>
        <p:nvSpPr>
          <p:cNvPr id="53" name="TextBox 52"/>
          <p:cNvSpPr txBox="1"/>
          <p:nvPr/>
        </p:nvSpPr>
        <p:spPr>
          <a:xfrm>
            <a:off x="2796441" y="1093661"/>
            <a:ext cx="3572690" cy="584775"/>
          </a:xfrm>
          <a:prstGeom prst="rect">
            <a:avLst/>
          </a:prstGeom>
          <a:noFill/>
        </p:spPr>
        <p:txBody>
          <a:bodyPr wrap="square" rtlCol="0">
            <a:spAutoFit/>
          </a:bodyPr>
          <a:lstStyle/>
          <a:p>
            <a:r>
              <a:rPr lang="en-US" sz="3200" dirty="0" smtClean="0">
                <a:latin typeface="Gill Sans MT" panose="020B0502020104020203" pitchFamily="34" charset="0"/>
              </a:rPr>
              <a:t>Communication</a:t>
            </a:r>
            <a:endParaRPr lang="en-US" sz="3200" dirty="0">
              <a:solidFill>
                <a:srgbClr val="7030A0"/>
              </a:solidFill>
              <a:latin typeface="Gill Sans MT" panose="020B0502020104020203" pitchFamily="34" charset="0"/>
            </a:endParaRPr>
          </a:p>
        </p:txBody>
      </p:sp>
      <p:pic>
        <p:nvPicPr>
          <p:cNvPr id="58" name="Content Placeholder 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61482" y="216518"/>
            <a:ext cx="7886700" cy="911899"/>
          </a:xfrm>
          <a:prstGeom prst="rect">
            <a:avLst/>
          </a:prstGeom>
        </p:spPr>
      </p:pic>
    </p:spTree>
    <p:extLst>
      <p:ext uri="{BB962C8B-B14F-4D97-AF65-F5344CB8AC3E}">
        <p14:creationId xmlns:p14="http://schemas.microsoft.com/office/powerpoint/2010/main" val="2268924665"/>
      </p:ext>
    </p:extLst>
  </p:cSld>
  <p:clrMapOvr>
    <a:masterClrMapping/>
  </p:clrMapOvr>
  <p:transition advTm="0"/>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p:cNvGrpSpPr/>
          <p:nvPr/>
        </p:nvGrpSpPr>
        <p:grpSpPr>
          <a:xfrm>
            <a:off x="-93511" y="23242"/>
            <a:ext cx="2757535" cy="2635409"/>
            <a:chOff x="-93511" y="23242"/>
            <a:chExt cx="2757535" cy="2635409"/>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7014" y="546462"/>
              <a:ext cx="1977010" cy="2112189"/>
            </a:xfrm>
            <a:prstGeom prst="rect">
              <a:avLst/>
            </a:prstGeom>
          </p:spPr>
        </p:pic>
        <p:sp>
          <p:nvSpPr>
            <p:cNvPr id="7" name="TextBox 6"/>
            <p:cNvSpPr txBox="1"/>
            <p:nvPr/>
          </p:nvSpPr>
          <p:spPr>
            <a:xfrm>
              <a:off x="-93511" y="23242"/>
              <a:ext cx="2628900" cy="523220"/>
            </a:xfrm>
            <a:prstGeom prst="rect">
              <a:avLst/>
            </a:prstGeom>
            <a:noFill/>
          </p:spPr>
          <p:txBody>
            <a:bodyPr wrap="square" rtlCol="0">
              <a:spAutoFit/>
            </a:bodyPr>
            <a:lstStyle/>
            <a:p>
              <a:pPr algn="ctr"/>
              <a:r>
                <a:rPr lang="en-US" sz="2800" dirty="0" smtClean="0"/>
                <a:t>Biology</a:t>
              </a:r>
              <a:endParaRPr lang="en-US" sz="2800" dirty="0"/>
            </a:p>
          </p:txBody>
        </p:sp>
      </p:grpSp>
      <p:grpSp>
        <p:nvGrpSpPr>
          <p:cNvPr id="3" name="Group 2"/>
          <p:cNvGrpSpPr/>
          <p:nvPr/>
        </p:nvGrpSpPr>
        <p:grpSpPr>
          <a:xfrm>
            <a:off x="2784793" y="85246"/>
            <a:ext cx="4066983" cy="2573405"/>
            <a:chOff x="2784793" y="85246"/>
            <a:chExt cx="4066983" cy="2573405"/>
          </a:xfrm>
        </p:grpSpPr>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18219" y="606804"/>
              <a:ext cx="3733557" cy="2051847"/>
            </a:xfrm>
            <a:prstGeom prst="rect">
              <a:avLst/>
            </a:prstGeom>
          </p:spPr>
        </p:pic>
        <p:sp>
          <p:nvSpPr>
            <p:cNvPr id="8" name="TextBox 7"/>
            <p:cNvSpPr txBox="1"/>
            <p:nvPr/>
          </p:nvSpPr>
          <p:spPr>
            <a:xfrm>
              <a:off x="2784793" y="85246"/>
              <a:ext cx="2628900" cy="523220"/>
            </a:xfrm>
            <a:prstGeom prst="rect">
              <a:avLst/>
            </a:prstGeom>
            <a:noFill/>
          </p:spPr>
          <p:txBody>
            <a:bodyPr wrap="square" rtlCol="0">
              <a:spAutoFit/>
            </a:bodyPr>
            <a:lstStyle/>
            <a:p>
              <a:pPr algn="ctr"/>
              <a:r>
                <a:rPr lang="en-US" sz="2800" dirty="0" smtClean="0"/>
                <a:t>Chemistry</a:t>
              </a:r>
              <a:endParaRPr lang="en-US" sz="2800" dirty="0"/>
            </a:p>
          </p:txBody>
        </p:sp>
      </p:grpSp>
      <p:grpSp>
        <p:nvGrpSpPr>
          <p:cNvPr id="17" name="Group 16"/>
          <p:cNvGrpSpPr/>
          <p:nvPr/>
        </p:nvGrpSpPr>
        <p:grpSpPr>
          <a:xfrm>
            <a:off x="2875107" y="3041745"/>
            <a:ext cx="2628900" cy="2050185"/>
            <a:chOff x="2875107" y="3041745"/>
            <a:chExt cx="2628900" cy="2050185"/>
          </a:xfrm>
        </p:grpSpPr>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187801" y="3840345"/>
              <a:ext cx="2064471" cy="1251585"/>
            </a:xfrm>
            <a:prstGeom prst="rect">
              <a:avLst/>
            </a:prstGeom>
          </p:spPr>
        </p:pic>
        <p:sp>
          <p:nvSpPr>
            <p:cNvPr id="9" name="TextBox 8"/>
            <p:cNvSpPr txBox="1"/>
            <p:nvPr/>
          </p:nvSpPr>
          <p:spPr>
            <a:xfrm>
              <a:off x="2875107" y="3041745"/>
              <a:ext cx="2628900" cy="523220"/>
            </a:xfrm>
            <a:prstGeom prst="rect">
              <a:avLst/>
            </a:prstGeom>
            <a:noFill/>
          </p:spPr>
          <p:txBody>
            <a:bodyPr wrap="square" rtlCol="0">
              <a:spAutoFit/>
            </a:bodyPr>
            <a:lstStyle/>
            <a:p>
              <a:pPr algn="ctr"/>
              <a:r>
                <a:rPr lang="en-US" sz="2800" dirty="0" smtClean="0"/>
                <a:t>Linguistics</a:t>
              </a:r>
              <a:endParaRPr lang="en-US" sz="2800" dirty="0"/>
            </a:p>
          </p:txBody>
        </p:sp>
      </p:grpSp>
      <p:sp>
        <p:nvSpPr>
          <p:cNvPr id="10" name="TextBox 9"/>
          <p:cNvSpPr txBox="1"/>
          <p:nvPr/>
        </p:nvSpPr>
        <p:spPr>
          <a:xfrm>
            <a:off x="5684610" y="2977990"/>
            <a:ext cx="3276600" cy="523220"/>
          </a:xfrm>
          <a:prstGeom prst="rect">
            <a:avLst/>
          </a:prstGeom>
          <a:noFill/>
        </p:spPr>
        <p:txBody>
          <a:bodyPr wrap="square" rtlCol="0">
            <a:spAutoFit/>
          </a:bodyPr>
          <a:lstStyle/>
          <a:p>
            <a:pPr algn="ctr"/>
            <a:r>
              <a:rPr lang="en-US" sz="2800" dirty="0" smtClean="0"/>
              <a:t>Statistical Modeling</a:t>
            </a:r>
            <a:endParaRPr lang="en-US" sz="2800" dirty="0"/>
          </a:p>
        </p:txBody>
      </p:sp>
      <p:grpSp>
        <p:nvGrpSpPr>
          <p:cNvPr id="16" name="Group 15"/>
          <p:cNvGrpSpPr/>
          <p:nvPr/>
        </p:nvGrpSpPr>
        <p:grpSpPr>
          <a:xfrm>
            <a:off x="-612576" y="3022294"/>
            <a:ext cx="3541953" cy="2710962"/>
            <a:chOff x="-612576" y="3022294"/>
            <a:chExt cx="3541953" cy="2710962"/>
          </a:xfrm>
        </p:grpSpPr>
        <p:pic>
          <p:nvPicPr>
            <p:cNvPr id="11" name="Picture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91937" y="3606609"/>
              <a:ext cx="2737440" cy="2126647"/>
            </a:xfrm>
            <a:prstGeom prst="rect">
              <a:avLst/>
            </a:prstGeom>
          </p:spPr>
        </p:pic>
        <p:sp>
          <p:nvSpPr>
            <p:cNvPr id="12" name="TextBox 11"/>
            <p:cNvSpPr txBox="1"/>
            <p:nvPr/>
          </p:nvSpPr>
          <p:spPr>
            <a:xfrm>
              <a:off x="-612576" y="3022294"/>
              <a:ext cx="3276600" cy="523220"/>
            </a:xfrm>
            <a:prstGeom prst="rect">
              <a:avLst/>
            </a:prstGeom>
            <a:noFill/>
          </p:spPr>
          <p:txBody>
            <a:bodyPr wrap="square" rtlCol="0">
              <a:spAutoFit/>
            </a:bodyPr>
            <a:lstStyle/>
            <a:p>
              <a:pPr algn="ctr"/>
              <a:r>
                <a:rPr lang="en-US" sz="2800" dirty="0" smtClean="0"/>
                <a:t>Music</a:t>
              </a:r>
              <a:endParaRPr lang="en-US" sz="2800" dirty="0"/>
            </a:p>
          </p:txBody>
        </p:sp>
      </p:grpSp>
      <p:grpSp>
        <p:nvGrpSpPr>
          <p:cNvPr id="2" name="Group 1"/>
          <p:cNvGrpSpPr/>
          <p:nvPr/>
        </p:nvGrpSpPr>
        <p:grpSpPr>
          <a:xfrm>
            <a:off x="6567172" y="85246"/>
            <a:ext cx="2628900" cy="2468006"/>
            <a:chOff x="6567172" y="85246"/>
            <a:chExt cx="2628900" cy="2468006"/>
          </a:xfrm>
        </p:grpSpPr>
        <p:pic>
          <p:nvPicPr>
            <p:cNvPr id="13" name="Picture 1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147608" y="639572"/>
              <a:ext cx="1468028" cy="1913680"/>
            </a:xfrm>
            <a:prstGeom prst="rect">
              <a:avLst/>
            </a:prstGeom>
          </p:spPr>
        </p:pic>
        <p:sp>
          <p:nvSpPr>
            <p:cNvPr id="14" name="TextBox 13"/>
            <p:cNvSpPr txBox="1"/>
            <p:nvPr/>
          </p:nvSpPr>
          <p:spPr>
            <a:xfrm>
              <a:off x="6567172" y="85246"/>
              <a:ext cx="2628900" cy="523220"/>
            </a:xfrm>
            <a:prstGeom prst="rect">
              <a:avLst/>
            </a:prstGeom>
            <a:noFill/>
          </p:spPr>
          <p:txBody>
            <a:bodyPr wrap="square" rtlCol="0">
              <a:spAutoFit/>
            </a:bodyPr>
            <a:lstStyle/>
            <a:p>
              <a:pPr algn="ctr"/>
              <a:r>
                <a:rPr lang="en-US" sz="2800" dirty="0" smtClean="0"/>
                <a:t>Genetics</a:t>
              </a:r>
              <a:endParaRPr lang="en-US" sz="2800" dirty="0"/>
            </a:p>
          </p:txBody>
        </p:sp>
      </p:grpSp>
      <p:sp>
        <p:nvSpPr>
          <p:cNvPr id="15" name="Rectangle 14"/>
          <p:cNvSpPr/>
          <p:nvPr/>
        </p:nvSpPr>
        <p:spPr>
          <a:xfrm>
            <a:off x="5983137" y="3606609"/>
            <a:ext cx="2891790" cy="1882942"/>
          </a:xfrm>
          <a:prstGeom prst="rect">
            <a:avLst/>
          </a:prstGeom>
          <a:solidFill>
            <a:schemeClr val="accent1">
              <a:alpha val="20000"/>
            </a:schemeClr>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smtClean="0">
                <a:solidFill>
                  <a:schemeClr val="tx1"/>
                </a:solidFill>
              </a:rPr>
              <a:t>?</a:t>
            </a:r>
            <a:endParaRPr lang="en-US" sz="6000" dirty="0">
              <a:solidFill>
                <a:schemeClr val="tx1"/>
              </a:solidFill>
            </a:endParaRPr>
          </a:p>
        </p:txBody>
      </p:sp>
      <p:cxnSp>
        <p:nvCxnSpPr>
          <p:cNvPr id="94" name="Straight Connector 93"/>
          <p:cNvCxnSpPr/>
          <p:nvPr/>
        </p:nvCxnSpPr>
        <p:spPr>
          <a:xfrm>
            <a:off x="139807" y="6666685"/>
            <a:ext cx="8821313" cy="0"/>
          </a:xfrm>
          <a:prstGeom prst="line">
            <a:avLst/>
          </a:prstGeom>
          <a:ln w="19050"/>
        </p:spPr>
        <p:style>
          <a:lnRef idx="1">
            <a:schemeClr val="dk1"/>
          </a:lnRef>
          <a:fillRef idx="0">
            <a:schemeClr val="dk1"/>
          </a:fillRef>
          <a:effectRef idx="0">
            <a:schemeClr val="dk1"/>
          </a:effectRef>
          <a:fontRef idx="minor">
            <a:schemeClr val="tx1"/>
          </a:fontRef>
        </p:style>
      </p:cxnSp>
      <p:sp>
        <p:nvSpPr>
          <p:cNvPr id="95" name="Oval 94"/>
          <p:cNvSpPr/>
          <p:nvPr/>
        </p:nvSpPr>
        <p:spPr>
          <a:xfrm>
            <a:off x="139807"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6" name="Oval 95"/>
          <p:cNvSpPr/>
          <p:nvPr/>
        </p:nvSpPr>
        <p:spPr>
          <a:xfrm>
            <a:off x="594461"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7" name="Oval 96"/>
          <p:cNvSpPr/>
          <p:nvPr/>
        </p:nvSpPr>
        <p:spPr>
          <a:xfrm>
            <a:off x="1049115"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8" name="Oval 97"/>
          <p:cNvSpPr/>
          <p:nvPr/>
        </p:nvSpPr>
        <p:spPr>
          <a:xfrm>
            <a:off x="1503769"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9" name="Oval 98"/>
          <p:cNvSpPr/>
          <p:nvPr/>
        </p:nvSpPr>
        <p:spPr>
          <a:xfrm>
            <a:off x="1958423"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0" name="Oval 99"/>
          <p:cNvSpPr/>
          <p:nvPr/>
        </p:nvSpPr>
        <p:spPr>
          <a:xfrm>
            <a:off x="2413077"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1" name="Oval 100"/>
          <p:cNvSpPr/>
          <p:nvPr/>
        </p:nvSpPr>
        <p:spPr>
          <a:xfrm>
            <a:off x="2867731"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2" name="Oval 101"/>
          <p:cNvSpPr/>
          <p:nvPr/>
        </p:nvSpPr>
        <p:spPr>
          <a:xfrm>
            <a:off x="3322385"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3" name="Oval 102"/>
          <p:cNvSpPr/>
          <p:nvPr/>
        </p:nvSpPr>
        <p:spPr>
          <a:xfrm>
            <a:off x="3777039"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4" name="Oval 103"/>
          <p:cNvSpPr/>
          <p:nvPr/>
        </p:nvSpPr>
        <p:spPr>
          <a:xfrm>
            <a:off x="4231693"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5" name="Oval 104"/>
          <p:cNvSpPr/>
          <p:nvPr/>
        </p:nvSpPr>
        <p:spPr>
          <a:xfrm>
            <a:off x="4686347"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6" name="Oval 105"/>
          <p:cNvSpPr/>
          <p:nvPr/>
        </p:nvSpPr>
        <p:spPr>
          <a:xfrm>
            <a:off x="5141001"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7" name="Oval 106"/>
          <p:cNvSpPr/>
          <p:nvPr/>
        </p:nvSpPr>
        <p:spPr>
          <a:xfrm>
            <a:off x="5595655"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8" name="Oval 107"/>
          <p:cNvSpPr/>
          <p:nvPr/>
        </p:nvSpPr>
        <p:spPr>
          <a:xfrm>
            <a:off x="6050309"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9" name="Oval 108"/>
          <p:cNvSpPr/>
          <p:nvPr/>
        </p:nvSpPr>
        <p:spPr>
          <a:xfrm>
            <a:off x="6504963"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0" name="Oval 109"/>
          <p:cNvSpPr/>
          <p:nvPr/>
        </p:nvSpPr>
        <p:spPr>
          <a:xfrm>
            <a:off x="6959617"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1" name="Oval 110"/>
          <p:cNvSpPr/>
          <p:nvPr/>
        </p:nvSpPr>
        <p:spPr>
          <a:xfrm>
            <a:off x="7414271"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2" name="Oval 111"/>
          <p:cNvSpPr/>
          <p:nvPr/>
        </p:nvSpPr>
        <p:spPr>
          <a:xfrm>
            <a:off x="7868925"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3" name="Oval 112"/>
          <p:cNvSpPr/>
          <p:nvPr/>
        </p:nvSpPr>
        <p:spPr>
          <a:xfrm>
            <a:off x="8323579"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4" name="Oval 113"/>
          <p:cNvSpPr/>
          <p:nvPr/>
        </p:nvSpPr>
        <p:spPr>
          <a:xfrm>
            <a:off x="8778240"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5" name="Oval 114"/>
          <p:cNvSpPr/>
          <p:nvPr/>
        </p:nvSpPr>
        <p:spPr>
          <a:xfrm>
            <a:off x="139800"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6" name="Oval 115"/>
          <p:cNvSpPr/>
          <p:nvPr/>
        </p:nvSpPr>
        <p:spPr>
          <a:xfrm>
            <a:off x="599120"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8" name="Oval 117"/>
          <p:cNvSpPr/>
          <p:nvPr/>
        </p:nvSpPr>
        <p:spPr>
          <a:xfrm>
            <a:off x="1044456"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29569419"/>
      </p:ext>
    </p:extLst>
  </p:cSld>
  <p:clrMapOvr>
    <a:masterClrMapping/>
  </p:clrMapOvr>
  <p:transition advClick="0"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withEffect">
                                  <p:stCondLst>
                                    <p:cond delay="0"/>
                                  </p:stCondLst>
                                  <p:childTnLst>
                                    <p:set>
                                      <p:cBhvr>
                                        <p:cTn id="6" dur="1" fill="hold">
                                          <p:stCondLst>
                                            <p:cond delay="0"/>
                                          </p:stCondLst>
                                        </p:cTn>
                                        <p:tgtEl>
                                          <p:spTgt spid="118"/>
                                        </p:tgtEl>
                                        <p:attrNameLst>
                                          <p:attrName>style.visibility</p:attrName>
                                        </p:attrNameLst>
                                      </p:cBhvr>
                                      <p:to>
                                        <p:strVal val="visible"/>
                                      </p:to>
                                    </p:set>
                                    <p:animEffect transition="in" filter="wheel(1)">
                                      <p:cBhvr>
                                        <p:cTn id="7" dur="20000"/>
                                        <p:tgtEl>
                                          <p:spTgt spid="118"/>
                                        </p:tgtEl>
                                      </p:cBhvr>
                                    </p:animEffect>
                                  </p:childTnLst>
                                </p:cTn>
                              </p:par>
                              <p:par>
                                <p:cTn id="8" presetID="10" presetClass="entr" presetSubtype="0" fill="hold" nodeType="withEffect">
                                  <p:stCondLst>
                                    <p:cond delay="300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nodeType="withEffect">
                                  <p:stCondLst>
                                    <p:cond delay="675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par>
                                <p:cTn id="14" presetID="10" presetClass="entr" presetSubtype="0" fill="hold" nodeType="withEffect">
                                  <p:stCondLst>
                                    <p:cond delay="1025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550"/>
                                        <p:tgtEl>
                                          <p:spTgt spid="16"/>
                                        </p:tgtEl>
                                      </p:cBhvr>
                                    </p:animEffect>
                                  </p:childTnLst>
                                </p:cTn>
                              </p:par>
                              <p:par>
                                <p:cTn id="17" presetID="10" presetClass="entr" presetSubtype="0" fill="hold" nodeType="withEffect">
                                  <p:stCondLst>
                                    <p:cond delay="1350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500"/>
                                        <p:tgtEl>
                                          <p:spTgt spid="17"/>
                                        </p:tgtEl>
                                      </p:cBhvr>
                                    </p:animEffect>
                                  </p:childTnLst>
                                </p:cTn>
                              </p:par>
                              <p:par>
                                <p:cTn id="20" presetID="10" presetClass="entr" presetSubtype="0" fill="hold" grpId="0" nodeType="withEffect">
                                  <p:stCondLst>
                                    <p:cond delay="1900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par>
                                <p:cTn id="23" presetID="10" presetClass="entr" presetSubtype="0" fill="hold" grpId="0" nodeType="withEffect">
                                  <p:stCondLst>
                                    <p:cond delay="1800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5" grpId="0" animBg="1"/>
      <p:bldP spid="118"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632338" y="3070345"/>
            <a:ext cx="4427982" cy="2910250"/>
          </a:xfrm>
          <a:prstGeom prst="rect">
            <a:avLst/>
          </a:prstGeom>
          <a:solidFill>
            <a:schemeClr val="accent1">
              <a:alpha val="20000"/>
            </a:schemeClr>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600" dirty="0" smtClean="0">
                <a:solidFill>
                  <a:schemeClr val="tx1"/>
                </a:solidFill>
              </a:rPr>
              <a:t>?</a:t>
            </a:r>
            <a:endParaRPr lang="en-US" sz="9600" dirty="0">
              <a:solidFill>
                <a:schemeClr val="tx1"/>
              </a:solidFill>
            </a:endParaRPr>
          </a:p>
        </p:txBody>
      </p:sp>
      <p:sp>
        <p:nvSpPr>
          <p:cNvPr id="5" name="TextBox 4"/>
          <p:cNvSpPr txBox="1"/>
          <p:nvPr/>
        </p:nvSpPr>
        <p:spPr>
          <a:xfrm>
            <a:off x="179512" y="313423"/>
            <a:ext cx="4068452" cy="1569660"/>
          </a:xfrm>
          <a:prstGeom prst="rect">
            <a:avLst/>
          </a:prstGeom>
          <a:noFill/>
        </p:spPr>
        <p:txBody>
          <a:bodyPr wrap="square" rtlCol="0">
            <a:spAutoFit/>
          </a:bodyPr>
          <a:lstStyle/>
          <a:p>
            <a:r>
              <a:rPr lang="en-US" sz="2400" dirty="0" smtClean="0"/>
              <a:t>Interface for </a:t>
            </a:r>
            <a:r>
              <a:rPr lang="en-US" sz="2400" dirty="0" smtClean="0">
                <a:solidFill>
                  <a:srgbClr val="C00000"/>
                </a:solidFill>
              </a:rPr>
              <a:t>flying</a:t>
            </a:r>
          </a:p>
          <a:p>
            <a:endParaRPr lang="en-US" sz="2400" dirty="0" smtClean="0"/>
          </a:p>
          <a:p>
            <a:r>
              <a:rPr lang="en-US" sz="2400" dirty="0" smtClean="0"/>
              <a:t>Operations </a:t>
            </a:r>
            <a:r>
              <a:rPr lang="en-US" sz="2400" dirty="0"/>
              <a:t>with concepts of </a:t>
            </a:r>
            <a:endParaRPr lang="en-US" sz="2400" dirty="0" smtClean="0"/>
          </a:p>
          <a:p>
            <a:r>
              <a:rPr lang="en-US" sz="2400" dirty="0" smtClean="0"/>
              <a:t>speed</a:t>
            </a:r>
            <a:r>
              <a:rPr lang="en-US" sz="2400" dirty="0"/>
              <a:t>, azimuth, yaw, roll, pitch </a:t>
            </a:r>
          </a:p>
        </p:txBody>
      </p:sp>
      <p:sp>
        <p:nvSpPr>
          <p:cNvPr id="6" name="TextBox 5"/>
          <p:cNvSpPr txBox="1"/>
          <p:nvPr/>
        </p:nvSpPr>
        <p:spPr>
          <a:xfrm>
            <a:off x="305526" y="3327520"/>
            <a:ext cx="3816424" cy="1569660"/>
          </a:xfrm>
          <a:prstGeom prst="rect">
            <a:avLst/>
          </a:prstGeom>
          <a:noFill/>
        </p:spPr>
        <p:txBody>
          <a:bodyPr wrap="square" rtlCol="0">
            <a:spAutoFit/>
          </a:bodyPr>
          <a:lstStyle/>
          <a:p>
            <a:r>
              <a:rPr lang="en-US" sz="2400" dirty="0" smtClean="0"/>
              <a:t>Interface for </a:t>
            </a:r>
            <a:r>
              <a:rPr lang="en-US" sz="2400" dirty="0" smtClean="0">
                <a:solidFill>
                  <a:srgbClr val="C00000"/>
                </a:solidFill>
              </a:rPr>
              <a:t>modeling</a:t>
            </a:r>
          </a:p>
          <a:p>
            <a:endParaRPr lang="en-US" sz="2400" dirty="0" smtClean="0"/>
          </a:p>
          <a:p>
            <a:r>
              <a:rPr lang="en-US" sz="2400" dirty="0" smtClean="0"/>
              <a:t>Operations </a:t>
            </a:r>
            <a:r>
              <a:rPr lang="en-US" sz="2400" dirty="0"/>
              <a:t>with concepts of </a:t>
            </a:r>
            <a:endParaRPr lang="en-US" sz="2400" dirty="0" smtClean="0"/>
          </a:p>
          <a:p>
            <a:r>
              <a:rPr lang="en-US" sz="2400" dirty="0" smtClean="0"/>
              <a:t>fit, significance, parsimony</a:t>
            </a:r>
            <a:endParaRPr lang="en-US" sz="2400" dirty="0"/>
          </a:p>
        </p:txBody>
      </p:sp>
      <p:sp>
        <p:nvSpPr>
          <p:cNvPr id="7" name="Right Arrow 6"/>
          <p:cNvSpPr/>
          <p:nvPr/>
        </p:nvSpPr>
        <p:spPr>
          <a:xfrm>
            <a:off x="3312874" y="207549"/>
            <a:ext cx="936104" cy="648072"/>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 name="Right Arrow 7"/>
          <p:cNvSpPr/>
          <p:nvPr/>
        </p:nvSpPr>
        <p:spPr>
          <a:xfrm>
            <a:off x="3325856" y="3265751"/>
            <a:ext cx="936104" cy="648072"/>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61" name="Straight Connector 60"/>
          <p:cNvCxnSpPr/>
          <p:nvPr/>
        </p:nvCxnSpPr>
        <p:spPr>
          <a:xfrm>
            <a:off x="139807" y="6666685"/>
            <a:ext cx="8821313" cy="0"/>
          </a:xfrm>
          <a:prstGeom prst="line">
            <a:avLst/>
          </a:prstGeom>
          <a:ln w="19050"/>
        </p:spPr>
        <p:style>
          <a:lnRef idx="1">
            <a:schemeClr val="dk1"/>
          </a:lnRef>
          <a:fillRef idx="0">
            <a:schemeClr val="dk1"/>
          </a:fillRef>
          <a:effectRef idx="0">
            <a:schemeClr val="dk1"/>
          </a:effectRef>
          <a:fontRef idx="minor">
            <a:schemeClr val="tx1"/>
          </a:fontRef>
        </p:style>
      </p:cxnSp>
      <p:sp>
        <p:nvSpPr>
          <p:cNvPr id="62" name="Oval 61"/>
          <p:cNvSpPr/>
          <p:nvPr/>
        </p:nvSpPr>
        <p:spPr>
          <a:xfrm>
            <a:off x="139807"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3" name="Oval 62"/>
          <p:cNvSpPr/>
          <p:nvPr/>
        </p:nvSpPr>
        <p:spPr>
          <a:xfrm>
            <a:off x="594461"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4" name="Oval 63"/>
          <p:cNvSpPr/>
          <p:nvPr/>
        </p:nvSpPr>
        <p:spPr>
          <a:xfrm>
            <a:off x="1049115"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5" name="Oval 64"/>
          <p:cNvSpPr/>
          <p:nvPr/>
        </p:nvSpPr>
        <p:spPr>
          <a:xfrm>
            <a:off x="1503769"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6" name="Oval 65"/>
          <p:cNvSpPr/>
          <p:nvPr/>
        </p:nvSpPr>
        <p:spPr>
          <a:xfrm>
            <a:off x="1958423"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7" name="Oval 66"/>
          <p:cNvSpPr/>
          <p:nvPr/>
        </p:nvSpPr>
        <p:spPr>
          <a:xfrm>
            <a:off x="2413077"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8" name="Oval 67"/>
          <p:cNvSpPr/>
          <p:nvPr/>
        </p:nvSpPr>
        <p:spPr>
          <a:xfrm>
            <a:off x="2867731"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9" name="Oval 68"/>
          <p:cNvSpPr/>
          <p:nvPr/>
        </p:nvSpPr>
        <p:spPr>
          <a:xfrm>
            <a:off x="3322385"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0" name="Oval 69"/>
          <p:cNvSpPr/>
          <p:nvPr/>
        </p:nvSpPr>
        <p:spPr>
          <a:xfrm>
            <a:off x="3777039"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1" name="Oval 70"/>
          <p:cNvSpPr/>
          <p:nvPr/>
        </p:nvSpPr>
        <p:spPr>
          <a:xfrm>
            <a:off x="4231693"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2" name="Oval 71"/>
          <p:cNvSpPr/>
          <p:nvPr/>
        </p:nvSpPr>
        <p:spPr>
          <a:xfrm>
            <a:off x="4686347"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3" name="Oval 72"/>
          <p:cNvSpPr/>
          <p:nvPr/>
        </p:nvSpPr>
        <p:spPr>
          <a:xfrm>
            <a:off x="5141001"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4" name="Oval 73"/>
          <p:cNvSpPr/>
          <p:nvPr/>
        </p:nvSpPr>
        <p:spPr>
          <a:xfrm>
            <a:off x="5595655"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5" name="Oval 74"/>
          <p:cNvSpPr/>
          <p:nvPr/>
        </p:nvSpPr>
        <p:spPr>
          <a:xfrm>
            <a:off x="6050309"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6" name="Oval 75"/>
          <p:cNvSpPr/>
          <p:nvPr/>
        </p:nvSpPr>
        <p:spPr>
          <a:xfrm>
            <a:off x="6504963"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7" name="Oval 76"/>
          <p:cNvSpPr/>
          <p:nvPr/>
        </p:nvSpPr>
        <p:spPr>
          <a:xfrm>
            <a:off x="6959617"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8" name="Oval 77"/>
          <p:cNvSpPr/>
          <p:nvPr/>
        </p:nvSpPr>
        <p:spPr>
          <a:xfrm>
            <a:off x="7414271"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9" name="Oval 78"/>
          <p:cNvSpPr/>
          <p:nvPr/>
        </p:nvSpPr>
        <p:spPr>
          <a:xfrm>
            <a:off x="7868925"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0" name="Oval 79"/>
          <p:cNvSpPr/>
          <p:nvPr/>
        </p:nvSpPr>
        <p:spPr>
          <a:xfrm>
            <a:off x="8323579"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1" name="Oval 80"/>
          <p:cNvSpPr/>
          <p:nvPr/>
        </p:nvSpPr>
        <p:spPr>
          <a:xfrm>
            <a:off x="8778240"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2" name="Oval 81"/>
          <p:cNvSpPr/>
          <p:nvPr/>
        </p:nvSpPr>
        <p:spPr>
          <a:xfrm>
            <a:off x="139800"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3" name="Oval 82"/>
          <p:cNvSpPr/>
          <p:nvPr/>
        </p:nvSpPr>
        <p:spPr>
          <a:xfrm>
            <a:off x="599120"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4" name="Oval 83"/>
          <p:cNvSpPr/>
          <p:nvPr/>
        </p:nvSpPr>
        <p:spPr>
          <a:xfrm>
            <a:off x="1053774"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6" name="Oval 85"/>
          <p:cNvSpPr/>
          <p:nvPr/>
        </p:nvSpPr>
        <p:spPr>
          <a:xfrm>
            <a:off x="1499110"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33" name="Picture 3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32338" y="197654"/>
            <a:ext cx="4427982" cy="2781252"/>
          </a:xfrm>
          <a:prstGeom prst="rect">
            <a:avLst/>
          </a:prstGeom>
        </p:spPr>
      </p:pic>
    </p:spTree>
    <p:extLst>
      <p:ext uri="{BB962C8B-B14F-4D97-AF65-F5344CB8AC3E}">
        <p14:creationId xmlns:p14="http://schemas.microsoft.com/office/powerpoint/2010/main" val="1425894230"/>
      </p:ext>
    </p:extLst>
  </p:cSld>
  <p:clrMapOvr>
    <a:masterClrMapping/>
  </p:clrMapOvr>
  <p:transition advClick="0" advTm="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86"/>
                                        </p:tgtEl>
                                        <p:attrNameLst>
                                          <p:attrName>style.visibility</p:attrName>
                                        </p:attrNameLst>
                                      </p:cBhvr>
                                      <p:to>
                                        <p:strVal val="visible"/>
                                      </p:to>
                                    </p:set>
                                    <p:animEffect transition="in" filter="wheel(1)">
                                      <p:cBhvr>
                                        <p:cTn id="7" dur="20000"/>
                                        <p:tgtEl>
                                          <p:spTgt spid="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632338" y="3070345"/>
            <a:ext cx="4427982" cy="2910250"/>
          </a:xfrm>
          <a:prstGeom prst="rect">
            <a:avLst/>
          </a:prstGeom>
          <a:solidFill>
            <a:schemeClr val="accent1">
              <a:alpha val="20000"/>
            </a:schemeClr>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200150" lvl="2" indent="-285750">
              <a:buFont typeface="Arial" panose="020B0604020202020204" pitchFamily="34" charset="0"/>
              <a:buChar char="•"/>
            </a:pPr>
            <a:r>
              <a:rPr lang="en-US" sz="3200" dirty="0" smtClean="0">
                <a:solidFill>
                  <a:schemeClr val="tx1"/>
                </a:solidFill>
              </a:rPr>
              <a:t>Framework?</a:t>
            </a:r>
          </a:p>
          <a:p>
            <a:pPr marL="1200150" lvl="2" indent="-285750">
              <a:buFont typeface="Arial" panose="020B0604020202020204" pitchFamily="34" charset="0"/>
              <a:buChar char="•"/>
            </a:pPr>
            <a:r>
              <a:rPr lang="en-US" sz="3200" dirty="0" smtClean="0">
                <a:solidFill>
                  <a:schemeClr val="tx1"/>
                </a:solidFill>
              </a:rPr>
              <a:t>Discipline?</a:t>
            </a:r>
          </a:p>
          <a:p>
            <a:pPr marL="1200150" lvl="2" indent="-285750">
              <a:buFont typeface="Arial" panose="020B0604020202020204" pitchFamily="34" charset="0"/>
              <a:buChar char="•"/>
            </a:pPr>
            <a:r>
              <a:rPr lang="en-US" sz="3200" dirty="0" smtClean="0">
                <a:solidFill>
                  <a:schemeClr val="tx1"/>
                </a:solidFill>
              </a:rPr>
              <a:t>Software?</a:t>
            </a:r>
          </a:p>
          <a:p>
            <a:pPr marL="1200150" lvl="2" indent="-285750">
              <a:buFont typeface="Arial" panose="020B0604020202020204" pitchFamily="34" charset="0"/>
              <a:buChar char="•"/>
            </a:pPr>
            <a:r>
              <a:rPr lang="en-US" sz="3200" dirty="0" smtClean="0">
                <a:solidFill>
                  <a:schemeClr val="tx1"/>
                </a:solidFill>
              </a:rPr>
              <a:t>Data Types?</a:t>
            </a:r>
            <a:endParaRPr lang="en-US" sz="3200" dirty="0">
              <a:solidFill>
                <a:schemeClr val="tx1"/>
              </a:solidFill>
            </a:endParaRPr>
          </a:p>
        </p:txBody>
      </p:sp>
      <p:sp>
        <p:nvSpPr>
          <p:cNvPr id="5" name="TextBox 4"/>
          <p:cNvSpPr txBox="1"/>
          <p:nvPr/>
        </p:nvSpPr>
        <p:spPr>
          <a:xfrm>
            <a:off x="179512" y="313423"/>
            <a:ext cx="4068452" cy="1569660"/>
          </a:xfrm>
          <a:prstGeom prst="rect">
            <a:avLst/>
          </a:prstGeom>
          <a:noFill/>
        </p:spPr>
        <p:txBody>
          <a:bodyPr wrap="square" rtlCol="0">
            <a:spAutoFit/>
          </a:bodyPr>
          <a:lstStyle/>
          <a:p>
            <a:r>
              <a:rPr lang="en-US" sz="2400" dirty="0" smtClean="0"/>
              <a:t>Interface for </a:t>
            </a:r>
            <a:r>
              <a:rPr lang="en-US" sz="2400" dirty="0" smtClean="0">
                <a:solidFill>
                  <a:srgbClr val="C00000"/>
                </a:solidFill>
              </a:rPr>
              <a:t>flying</a:t>
            </a:r>
          </a:p>
          <a:p>
            <a:endParaRPr lang="en-US" sz="2400" dirty="0" smtClean="0"/>
          </a:p>
          <a:p>
            <a:r>
              <a:rPr lang="en-US" sz="2400" dirty="0" smtClean="0"/>
              <a:t>Operations </a:t>
            </a:r>
            <a:r>
              <a:rPr lang="en-US" sz="2400" dirty="0"/>
              <a:t>with concepts of </a:t>
            </a:r>
            <a:endParaRPr lang="en-US" sz="2400" dirty="0" smtClean="0"/>
          </a:p>
          <a:p>
            <a:r>
              <a:rPr lang="en-US" sz="2400" dirty="0" smtClean="0"/>
              <a:t>speed</a:t>
            </a:r>
            <a:r>
              <a:rPr lang="en-US" sz="2400" dirty="0"/>
              <a:t>, azimuth, yaw, roll, pitch </a:t>
            </a:r>
          </a:p>
        </p:txBody>
      </p:sp>
      <p:sp>
        <p:nvSpPr>
          <p:cNvPr id="6" name="TextBox 5"/>
          <p:cNvSpPr txBox="1"/>
          <p:nvPr/>
        </p:nvSpPr>
        <p:spPr>
          <a:xfrm>
            <a:off x="305526" y="3327520"/>
            <a:ext cx="3816424" cy="1569660"/>
          </a:xfrm>
          <a:prstGeom prst="rect">
            <a:avLst/>
          </a:prstGeom>
          <a:noFill/>
        </p:spPr>
        <p:txBody>
          <a:bodyPr wrap="square" rtlCol="0">
            <a:spAutoFit/>
          </a:bodyPr>
          <a:lstStyle/>
          <a:p>
            <a:r>
              <a:rPr lang="en-US" sz="2400" dirty="0" smtClean="0"/>
              <a:t>Interface for </a:t>
            </a:r>
            <a:r>
              <a:rPr lang="en-US" sz="2400" dirty="0" smtClean="0">
                <a:solidFill>
                  <a:srgbClr val="C00000"/>
                </a:solidFill>
              </a:rPr>
              <a:t>modeling</a:t>
            </a:r>
          </a:p>
          <a:p>
            <a:endParaRPr lang="en-US" sz="2400" dirty="0" smtClean="0"/>
          </a:p>
          <a:p>
            <a:r>
              <a:rPr lang="en-US" sz="2400" dirty="0" smtClean="0"/>
              <a:t>Operations </a:t>
            </a:r>
            <a:r>
              <a:rPr lang="en-US" sz="2400" dirty="0"/>
              <a:t>with concepts of </a:t>
            </a:r>
            <a:endParaRPr lang="en-US" sz="2400" dirty="0" smtClean="0"/>
          </a:p>
          <a:p>
            <a:r>
              <a:rPr lang="en-US" sz="2400" dirty="0" smtClean="0"/>
              <a:t>fit, significance, parsimony</a:t>
            </a:r>
            <a:endParaRPr lang="en-US" sz="2400" dirty="0"/>
          </a:p>
        </p:txBody>
      </p:sp>
      <p:sp>
        <p:nvSpPr>
          <p:cNvPr id="7" name="Right Arrow 6"/>
          <p:cNvSpPr/>
          <p:nvPr/>
        </p:nvSpPr>
        <p:spPr>
          <a:xfrm>
            <a:off x="3312874" y="207549"/>
            <a:ext cx="936104" cy="648072"/>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 name="Right Arrow 7"/>
          <p:cNvSpPr/>
          <p:nvPr/>
        </p:nvSpPr>
        <p:spPr>
          <a:xfrm>
            <a:off x="3325856" y="3265751"/>
            <a:ext cx="936104" cy="648072"/>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32338" y="197654"/>
            <a:ext cx="4427982" cy="2781252"/>
          </a:xfrm>
          <a:prstGeom prst="rect">
            <a:avLst/>
          </a:prstGeom>
        </p:spPr>
      </p:pic>
      <p:cxnSp>
        <p:nvCxnSpPr>
          <p:cNvPr id="58" name="Straight Connector 57"/>
          <p:cNvCxnSpPr/>
          <p:nvPr/>
        </p:nvCxnSpPr>
        <p:spPr>
          <a:xfrm>
            <a:off x="139807" y="6666685"/>
            <a:ext cx="8821313" cy="0"/>
          </a:xfrm>
          <a:prstGeom prst="line">
            <a:avLst/>
          </a:prstGeom>
          <a:ln w="19050"/>
        </p:spPr>
        <p:style>
          <a:lnRef idx="1">
            <a:schemeClr val="dk1"/>
          </a:lnRef>
          <a:fillRef idx="0">
            <a:schemeClr val="dk1"/>
          </a:fillRef>
          <a:effectRef idx="0">
            <a:schemeClr val="dk1"/>
          </a:effectRef>
          <a:fontRef idx="minor">
            <a:schemeClr val="tx1"/>
          </a:fontRef>
        </p:style>
      </p:cxnSp>
      <p:sp>
        <p:nvSpPr>
          <p:cNvPr id="59" name="Oval 58"/>
          <p:cNvSpPr/>
          <p:nvPr/>
        </p:nvSpPr>
        <p:spPr>
          <a:xfrm>
            <a:off x="139807"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0" name="Oval 59"/>
          <p:cNvSpPr/>
          <p:nvPr/>
        </p:nvSpPr>
        <p:spPr>
          <a:xfrm>
            <a:off x="594461"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1" name="Oval 60"/>
          <p:cNvSpPr/>
          <p:nvPr/>
        </p:nvSpPr>
        <p:spPr>
          <a:xfrm>
            <a:off x="1049115"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2" name="Oval 61"/>
          <p:cNvSpPr/>
          <p:nvPr/>
        </p:nvSpPr>
        <p:spPr>
          <a:xfrm>
            <a:off x="1503769"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3" name="Oval 62"/>
          <p:cNvSpPr/>
          <p:nvPr/>
        </p:nvSpPr>
        <p:spPr>
          <a:xfrm>
            <a:off x="1958423"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4" name="Oval 63"/>
          <p:cNvSpPr/>
          <p:nvPr/>
        </p:nvSpPr>
        <p:spPr>
          <a:xfrm>
            <a:off x="2413077"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5" name="Oval 64"/>
          <p:cNvSpPr/>
          <p:nvPr/>
        </p:nvSpPr>
        <p:spPr>
          <a:xfrm>
            <a:off x="2867731"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6" name="Oval 65"/>
          <p:cNvSpPr/>
          <p:nvPr/>
        </p:nvSpPr>
        <p:spPr>
          <a:xfrm>
            <a:off x="3322385"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7" name="Oval 66"/>
          <p:cNvSpPr/>
          <p:nvPr/>
        </p:nvSpPr>
        <p:spPr>
          <a:xfrm>
            <a:off x="3777039"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8" name="Oval 67"/>
          <p:cNvSpPr/>
          <p:nvPr/>
        </p:nvSpPr>
        <p:spPr>
          <a:xfrm>
            <a:off x="4231693"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9" name="Oval 68"/>
          <p:cNvSpPr/>
          <p:nvPr/>
        </p:nvSpPr>
        <p:spPr>
          <a:xfrm>
            <a:off x="4686347"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0" name="Oval 69"/>
          <p:cNvSpPr/>
          <p:nvPr/>
        </p:nvSpPr>
        <p:spPr>
          <a:xfrm>
            <a:off x="5141001"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1" name="Oval 70"/>
          <p:cNvSpPr/>
          <p:nvPr/>
        </p:nvSpPr>
        <p:spPr>
          <a:xfrm>
            <a:off x="5595655"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2" name="Oval 71"/>
          <p:cNvSpPr/>
          <p:nvPr/>
        </p:nvSpPr>
        <p:spPr>
          <a:xfrm>
            <a:off x="6050309"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3" name="Oval 72"/>
          <p:cNvSpPr/>
          <p:nvPr/>
        </p:nvSpPr>
        <p:spPr>
          <a:xfrm>
            <a:off x="6504963"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4" name="Oval 73"/>
          <p:cNvSpPr/>
          <p:nvPr/>
        </p:nvSpPr>
        <p:spPr>
          <a:xfrm>
            <a:off x="6959617"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5" name="Oval 74"/>
          <p:cNvSpPr/>
          <p:nvPr/>
        </p:nvSpPr>
        <p:spPr>
          <a:xfrm>
            <a:off x="7414271"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6" name="Oval 75"/>
          <p:cNvSpPr/>
          <p:nvPr/>
        </p:nvSpPr>
        <p:spPr>
          <a:xfrm>
            <a:off x="7868925"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7" name="Oval 76"/>
          <p:cNvSpPr/>
          <p:nvPr/>
        </p:nvSpPr>
        <p:spPr>
          <a:xfrm>
            <a:off x="8323579"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8" name="Oval 77"/>
          <p:cNvSpPr/>
          <p:nvPr/>
        </p:nvSpPr>
        <p:spPr>
          <a:xfrm>
            <a:off x="8778240"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9" name="Oval 78"/>
          <p:cNvSpPr/>
          <p:nvPr/>
        </p:nvSpPr>
        <p:spPr>
          <a:xfrm>
            <a:off x="139800"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0" name="Oval 79"/>
          <p:cNvSpPr/>
          <p:nvPr/>
        </p:nvSpPr>
        <p:spPr>
          <a:xfrm>
            <a:off x="599120"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1" name="Oval 80"/>
          <p:cNvSpPr/>
          <p:nvPr/>
        </p:nvSpPr>
        <p:spPr>
          <a:xfrm>
            <a:off x="1053774"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2" name="Oval 81"/>
          <p:cNvSpPr/>
          <p:nvPr/>
        </p:nvSpPr>
        <p:spPr>
          <a:xfrm>
            <a:off x="1508757"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3" name="Oval 82"/>
          <p:cNvSpPr/>
          <p:nvPr/>
        </p:nvSpPr>
        <p:spPr>
          <a:xfrm>
            <a:off x="1953435"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66934548"/>
      </p:ext>
    </p:extLst>
  </p:cSld>
  <p:clrMapOvr>
    <a:masterClrMapping/>
  </p:clrMapOvr>
  <p:transition advClick="0" advTm="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83"/>
                                        </p:tgtEl>
                                        <p:attrNameLst>
                                          <p:attrName>style.visibility</p:attrName>
                                        </p:attrNameLst>
                                      </p:cBhvr>
                                      <p:to>
                                        <p:strVal val="visible"/>
                                      </p:to>
                                    </p:set>
                                    <p:animEffect transition="in" filter="wheel(1)">
                                      <p:cBhvr>
                                        <p:cTn id="7" dur="20000"/>
                                        <p:tgtEl>
                                          <p:spTgt spid="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Content Placeholder 2"/>
          <p:cNvSpPr txBox="1">
            <a:spLocks/>
          </p:cNvSpPr>
          <p:nvPr/>
        </p:nvSpPr>
        <p:spPr>
          <a:xfrm>
            <a:off x="4139952" y="2852936"/>
            <a:ext cx="4752528" cy="3429001"/>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a:solidFill>
                  <a:srgbClr val="00B050"/>
                </a:solidFill>
              </a:rPr>
              <a:t>Models </a:t>
            </a:r>
            <a:r>
              <a:rPr lang="en-US" dirty="0">
                <a:solidFill>
                  <a:schemeClr val="bg1">
                    <a:lumMod val="75000"/>
                  </a:schemeClr>
                </a:solidFill>
              </a:rPr>
              <a:t>are becoming more</a:t>
            </a:r>
          </a:p>
          <a:p>
            <a:pPr>
              <a:buFont typeface="Courier New" panose="02070309020205020404" pitchFamily="49" charset="0"/>
              <a:buChar char="o"/>
            </a:pPr>
            <a:r>
              <a:rPr lang="en-US" dirty="0"/>
              <a:t>Complex</a:t>
            </a:r>
          </a:p>
          <a:p>
            <a:pPr>
              <a:buFont typeface="Courier New" panose="02070309020205020404" pitchFamily="49" charset="0"/>
              <a:buChar char="o"/>
            </a:pPr>
            <a:r>
              <a:rPr lang="en-US" dirty="0"/>
              <a:t>Sophisticated</a:t>
            </a:r>
          </a:p>
          <a:p>
            <a:pPr>
              <a:buFont typeface="Courier New" panose="02070309020205020404" pitchFamily="49" charset="0"/>
              <a:buChar char="o"/>
            </a:pPr>
            <a:r>
              <a:rPr lang="en-US" dirty="0"/>
              <a:t>Numerous</a:t>
            </a:r>
            <a:endParaRPr lang="en-US" dirty="0">
              <a:solidFill>
                <a:srgbClr val="FF0000"/>
              </a:solidFill>
            </a:endParaRPr>
          </a:p>
        </p:txBody>
      </p:sp>
      <p:cxnSp>
        <p:nvCxnSpPr>
          <p:cNvPr id="59" name="Straight Connector 58"/>
          <p:cNvCxnSpPr/>
          <p:nvPr/>
        </p:nvCxnSpPr>
        <p:spPr>
          <a:xfrm>
            <a:off x="139807" y="6666685"/>
            <a:ext cx="8821313" cy="0"/>
          </a:xfrm>
          <a:prstGeom prst="line">
            <a:avLst/>
          </a:prstGeom>
          <a:ln w="19050"/>
        </p:spPr>
        <p:style>
          <a:lnRef idx="1">
            <a:schemeClr val="dk1"/>
          </a:lnRef>
          <a:fillRef idx="0">
            <a:schemeClr val="dk1"/>
          </a:fillRef>
          <a:effectRef idx="0">
            <a:schemeClr val="dk1"/>
          </a:effectRef>
          <a:fontRef idx="minor">
            <a:schemeClr val="tx1"/>
          </a:fontRef>
        </p:style>
      </p:cxnSp>
      <p:sp>
        <p:nvSpPr>
          <p:cNvPr id="60" name="Oval 59"/>
          <p:cNvSpPr/>
          <p:nvPr/>
        </p:nvSpPr>
        <p:spPr>
          <a:xfrm>
            <a:off x="139807"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1" name="Oval 60"/>
          <p:cNvSpPr/>
          <p:nvPr/>
        </p:nvSpPr>
        <p:spPr>
          <a:xfrm>
            <a:off x="594461"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2" name="Oval 61"/>
          <p:cNvSpPr/>
          <p:nvPr/>
        </p:nvSpPr>
        <p:spPr>
          <a:xfrm>
            <a:off x="1049115"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3" name="Oval 62"/>
          <p:cNvSpPr/>
          <p:nvPr/>
        </p:nvSpPr>
        <p:spPr>
          <a:xfrm>
            <a:off x="1503769"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4" name="Oval 63"/>
          <p:cNvSpPr/>
          <p:nvPr/>
        </p:nvSpPr>
        <p:spPr>
          <a:xfrm>
            <a:off x="1958423"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5" name="Oval 64"/>
          <p:cNvSpPr/>
          <p:nvPr/>
        </p:nvSpPr>
        <p:spPr>
          <a:xfrm>
            <a:off x="2413077"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6" name="Oval 65"/>
          <p:cNvSpPr/>
          <p:nvPr/>
        </p:nvSpPr>
        <p:spPr>
          <a:xfrm>
            <a:off x="2867731"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7" name="Oval 66"/>
          <p:cNvSpPr/>
          <p:nvPr/>
        </p:nvSpPr>
        <p:spPr>
          <a:xfrm>
            <a:off x="3322385"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8" name="Oval 67"/>
          <p:cNvSpPr/>
          <p:nvPr/>
        </p:nvSpPr>
        <p:spPr>
          <a:xfrm>
            <a:off x="3777039"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9" name="Oval 68"/>
          <p:cNvSpPr/>
          <p:nvPr/>
        </p:nvSpPr>
        <p:spPr>
          <a:xfrm>
            <a:off x="4231693"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0" name="Oval 69"/>
          <p:cNvSpPr/>
          <p:nvPr/>
        </p:nvSpPr>
        <p:spPr>
          <a:xfrm>
            <a:off x="4686347"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1" name="Oval 70"/>
          <p:cNvSpPr/>
          <p:nvPr/>
        </p:nvSpPr>
        <p:spPr>
          <a:xfrm>
            <a:off x="5141001"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2" name="Oval 71"/>
          <p:cNvSpPr/>
          <p:nvPr/>
        </p:nvSpPr>
        <p:spPr>
          <a:xfrm>
            <a:off x="5595655"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3" name="Oval 72"/>
          <p:cNvSpPr/>
          <p:nvPr/>
        </p:nvSpPr>
        <p:spPr>
          <a:xfrm>
            <a:off x="6050309"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4" name="Oval 73"/>
          <p:cNvSpPr/>
          <p:nvPr/>
        </p:nvSpPr>
        <p:spPr>
          <a:xfrm>
            <a:off x="6504963"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5" name="Oval 74"/>
          <p:cNvSpPr/>
          <p:nvPr/>
        </p:nvSpPr>
        <p:spPr>
          <a:xfrm>
            <a:off x="6959617"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6" name="Oval 75"/>
          <p:cNvSpPr/>
          <p:nvPr/>
        </p:nvSpPr>
        <p:spPr>
          <a:xfrm>
            <a:off x="7414271"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7" name="Oval 76"/>
          <p:cNvSpPr/>
          <p:nvPr/>
        </p:nvSpPr>
        <p:spPr>
          <a:xfrm>
            <a:off x="7868925"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8" name="Oval 77"/>
          <p:cNvSpPr/>
          <p:nvPr/>
        </p:nvSpPr>
        <p:spPr>
          <a:xfrm>
            <a:off x="8323579"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9" name="Oval 78"/>
          <p:cNvSpPr/>
          <p:nvPr/>
        </p:nvSpPr>
        <p:spPr>
          <a:xfrm>
            <a:off x="8778240"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0" name="Oval 79"/>
          <p:cNvSpPr/>
          <p:nvPr/>
        </p:nvSpPr>
        <p:spPr>
          <a:xfrm>
            <a:off x="139800"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1" name="Oval 80"/>
          <p:cNvSpPr/>
          <p:nvPr/>
        </p:nvSpPr>
        <p:spPr>
          <a:xfrm>
            <a:off x="599120"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2" name="Oval 81"/>
          <p:cNvSpPr/>
          <p:nvPr/>
        </p:nvSpPr>
        <p:spPr>
          <a:xfrm>
            <a:off x="1053774"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3" name="Oval 82"/>
          <p:cNvSpPr/>
          <p:nvPr/>
        </p:nvSpPr>
        <p:spPr>
          <a:xfrm>
            <a:off x="1508757"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4" name="Oval 83"/>
          <p:cNvSpPr/>
          <p:nvPr/>
        </p:nvSpPr>
        <p:spPr>
          <a:xfrm>
            <a:off x="2408418"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5" name="Oval 84"/>
          <p:cNvSpPr/>
          <p:nvPr/>
        </p:nvSpPr>
        <p:spPr>
          <a:xfrm>
            <a:off x="1953764"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68076207"/>
      </p:ext>
    </p:extLst>
  </p:cSld>
  <p:clrMapOvr>
    <a:masterClrMapping/>
  </p:clrMapOvr>
  <p:transition advClick="0" advTm="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84"/>
                                        </p:tgtEl>
                                        <p:attrNameLst>
                                          <p:attrName>style.visibility</p:attrName>
                                        </p:attrNameLst>
                                      </p:cBhvr>
                                      <p:to>
                                        <p:strVal val="visible"/>
                                      </p:to>
                                    </p:set>
                                    <p:animEffect transition="in" filter="wheel(1)">
                                      <p:cBhvr>
                                        <p:cTn id="7" dur="20000"/>
                                        <p:tgtEl>
                                          <p:spTgt spid="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p:cNvSpPr/>
          <p:nvPr/>
        </p:nvSpPr>
        <p:spPr>
          <a:xfrm>
            <a:off x="4389738" y="4600106"/>
            <a:ext cx="4191000" cy="707886"/>
          </a:xfrm>
          <a:prstGeom prst="rect">
            <a:avLst/>
          </a:prstGeom>
        </p:spPr>
        <p:txBody>
          <a:bodyPr wrap="square">
            <a:spAutoFit/>
          </a:bodyPr>
          <a:lstStyle/>
          <a:p>
            <a:r>
              <a:rPr lang="en-US" sz="2000" dirty="0" smtClean="0">
                <a:solidFill>
                  <a:prstClr val="black"/>
                </a:solidFill>
                <a:latin typeface="Consolas" pitchFamily="49" charset="0"/>
                <a:ea typeface="Adobe Song Std L" pitchFamily="18" charset="-128"/>
                <a:cs typeface="Consolas" pitchFamily="49" charset="0"/>
              </a:rPr>
              <a:t>model &lt;-lmer (attend ~ </a:t>
            </a:r>
            <a:r>
              <a:rPr lang="en-US" sz="2000" dirty="0" smtClean="0">
                <a:solidFill>
                  <a:srgbClr val="0000FF"/>
                </a:solidFill>
                <a:latin typeface="Consolas" pitchFamily="49" charset="0"/>
                <a:ea typeface="Adobe Song Std L" pitchFamily="18" charset="-128"/>
                <a:cs typeface="Consolas" pitchFamily="49" charset="0"/>
              </a:rPr>
              <a:t>1</a:t>
            </a:r>
            <a:r>
              <a:rPr lang="en-US" sz="2000" dirty="0" smtClean="0">
                <a:solidFill>
                  <a:prstClr val="black"/>
                </a:solidFill>
                <a:latin typeface="Consolas" pitchFamily="49" charset="0"/>
                <a:ea typeface="Adobe Song Std L" pitchFamily="18" charset="-128"/>
                <a:cs typeface="Consolas" pitchFamily="49" charset="0"/>
              </a:rPr>
              <a:t>  + </a:t>
            </a:r>
            <a:r>
              <a:rPr lang="en-US" sz="2000" dirty="0" smtClean="0">
                <a:solidFill>
                  <a:srgbClr val="0000FF"/>
                </a:solidFill>
                <a:latin typeface="Consolas" pitchFamily="49" charset="0"/>
                <a:ea typeface="Adobe Song Std L" pitchFamily="18" charset="-128"/>
                <a:cs typeface="Consolas" pitchFamily="49" charset="0"/>
              </a:rPr>
              <a:t>timec </a:t>
            </a:r>
            <a:r>
              <a:rPr lang="en-US" sz="2000" dirty="0" smtClean="0">
                <a:solidFill>
                  <a:prstClr val="black"/>
                </a:solidFill>
                <a:latin typeface="Consolas" pitchFamily="49" charset="0"/>
                <a:ea typeface="Adobe Song Std L" pitchFamily="18" charset="-128"/>
                <a:cs typeface="Consolas" pitchFamily="49" charset="0"/>
              </a:rPr>
              <a:t>+ (</a:t>
            </a:r>
            <a:r>
              <a:rPr lang="en-US" sz="2000" dirty="0" smtClean="0">
                <a:solidFill>
                  <a:srgbClr val="FF0000"/>
                </a:solidFill>
                <a:latin typeface="Consolas" pitchFamily="49" charset="0"/>
                <a:ea typeface="Adobe Song Std L" pitchFamily="18" charset="-128"/>
                <a:cs typeface="Consolas" pitchFamily="49" charset="0"/>
              </a:rPr>
              <a:t>1</a:t>
            </a:r>
            <a:r>
              <a:rPr lang="en-US" sz="2000" dirty="0" smtClean="0">
                <a:solidFill>
                  <a:prstClr val="black"/>
                </a:solidFill>
                <a:latin typeface="Consolas" pitchFamily="49" charset="0"/>
                <a:ea typeface="Adobe Song Std L" pitchFamily="18" charset="-128"/>
                <a:cs typeface="Consolas" pitchFamily="49" charset="0"/>
              </a:rPr>
              <a:t> + </a:t>
            </a:r>
            <a:r>
              <a:rPr lang="en-US" sz="2000" dirty="0" smtClean="0">
                <a:solidFill>
                  <a:srgbClr val="FF0000"/>
                </a:solidFill>
                <a:latin typeface="Consolas" pitchFamily="49" charset="0"/>
                <a:ea typeface="Adobe Song Std L" pitchFamily="18" charset="-128"/>
                <a:cs typeface="Consolas" pitchFamily="49" charset="0"/>
              </a:rPr>
              <a:t>timec</a:t>
            </a:r>
            <a:r>
              <a:rPr lang="en-US" sz="2000" dirty="0" smtClean="0">
                <a:solidFill>
                  <a:prstClr val="black"/>
                </a:solidFill>
                <a:latin typeface="Consolas" pitchFamily="49" charset="0"/>
                <a:ea typeface="Adobe Song Std L" pitchFamily="18" charset="-128"/>
                <a:cs typeface="Consolas" pitchFamily="49" charset="0"/>
              </a:rPr>
              <a:t> | id))</a:t>
            </a:r>
            <a:endParaRPr lang="en-US" sz="2000" dirty="0">
              <a:solidFill>
                <a:prstClr val="black"/>
              </a:solidFill>
              <a:latin typeface="Consolas" pitchFamily="49" charset="0"/>
              <a:ea typeface="Adobe Song Std L" pitchFamily="18" charset="-128"/>
              <a:cs typeface="Consolas" pitchFamily="49" charset="0"/>
            </a:endParaRPr>
          </a:p>
        </p:txBody>
      </p:sp>
      <p:pic>
        <p:nvPicPr>
          <p:cNvPr id="33" name="Picture 32" descr="StatPack - R.png"/>
          <p:cNvPicPr>
            <a:picLocks noChangeAspect="1"/>
          </p:cNvPicPr>
          <p:nvPr/>
        </p:nvPicPr>
        <p:blipFill>
          <a:blip r:embed="rId3" cstate="print"/>
          <a:stretch>
            <a:fillRect/>
          </a:stretch>
        </p:blipFill>
        <p:spPr>
          <a:xfrm>
            <a:off x="6790385" y="4066706"/>
            <a:ext cx="701842" cy="533400"/>
          </a:xfrm>
          <a:prstGeom prst="rect">
            <a:avLst/>
          </a:prstGeom>
        </p:spPr>
      </p:pic>
      <p:sp>
        <p:nvSpPr>
          <p:cNvPr id="34" name="TextBox 33"/>
          <p:cNvSpPr txBox="1"/>
          <p:nvPr/>
        </p:nvSpPr>
        <p:spPr>
          <a:xfrm>
            <a:off x="1170776" y="4981138"/>
            <a:ext cx="4419600" cy="1200329"/>
          </a:xfrm>
          <a:prstGeom prst="rect">
            <a:avLst/>
          </a:prstGeom>
          <a:noFill/>
        </p:spPr>
        <p:txBody>
          <a:bodyPr wrap="square" rtlCol="0">
            <a:spAutoFit/>
          </a:bodyPr>
          <a:lstStyle/>
          <a:p>
            <a:r>
              <a:rPr lang="en-US" dirty="0">
                <a:solidFill>
                  <a:prstClr val="black"/>
                </a:solidFill>
              </a:rPr>
              <a:t>MIXED attend WITH </a:t>
            </a:r>
            <a:r>
              <a:rPr lang="en-US" dirty="0" smtClean="0">
                <a:solidFill>
                  <a:srgbClr val="008000"/>
                </a:solidFill>
              </a:rPr>
              <a:t>timec</a:t>
            </a:r>
            <a:endParaRPr lang="en-US" dirty="0">
              <a:solidFill>
                <a:srgbClr val="008000"/>
              </a:solidFill>
            </a:endParaRPr>
          </a:p>
          <a:p>
            <a:r>
              <a:rPr lang="en-US" dirty="0">
                <a:solidFill>
                  <a:prstClr val="black"/>
                </a:solidFill>
              </a:rPr>
              <a:t>  /FIXED= </a:t>
            </a:r>
            <a:r>
              <a:rPr lang="en-US" dirty="0">
                <a:solidFill>
                  <a:srgbClr val="0000FF"/>
                </a:solidFill>
              </a:rPr>
              <a:t>INTERCEPT</a:t>
            </a:r>
            <a:r>
              <a:rPr lang="en-US" dirty="0">
                <a:solidFill>
                  <a:prstClr val="black"/>
                </a:solidFill>
              </a:rPr>
              <a:t> </a:t>
            </a:r>
            <a:r>
              <a:rPr lang="en-US" dirty="0" smtClean="0">
                <a:solidFill>
                  <a:srgbClr val="0000FF"/>
                </a:solidFill>
              </a:rPr>
              <a:t>timec </a:t>
            </a:r>
            <a:r>
              <a:rPr lang="en-US" dirty="0" smtClean="0">
                <a:solidFill>
                  <a:prstClr val="white"/>
                </a:solidFill>
              </a:rPr>
              <a:t>timec2 </a:t>
            </a:r>
          </a:p>
          <a:p>
            <a:r>
              <a:rPr lang="en-US" dirty="0" smtClean="0">
                <a:solidFill>
                  <a:prstClr val="black"/>
                </a:solidFill>
              </a:rPr>
              <a:t>/RANDOM= </a:t>
            </a:r>
            <a:r>
              <a:rPr lang="en-US" dirty="0">
                <a:solidFill>
                  <a:srgbClr val="FF0000"/>
                </a:solidFill>
              </a:rPr>
              <a:t>INTERCEPT</a:t>
            </a:r>
            <a:r>
              <a:rPr lang="en-US" dirty="0">
                <a:solidFill>
                  <a:prstClr val="black"/>
                </a:solidFill>
              </a:rPr>
              <a:t> </a:t>
            </a:r>
            <a:r>
              <a:rPr lang="en-US" dirty="0" smtClean="0">
                <a:solidFill>
                  <a:srgbClr val="FF0000"/>
                </a:solidFill>
              </a:rPr>
              <a:t>timec </a:t>
            </a:r>
            <a:r>
              <a:rPr lang="en-US" dirty="0" smtClean="0">
                <a:solidFill>
                  <a:prstClr val="black"/>
                </a:solidFill>
              </a:rPr>
              <a:t>| SUBJECT(id) </a:t>
            </a:r>
          </a:p>
          <a:p>
            <a:r>
              <a:rPr lang="en-US" dirty="0" smtClean="0">
                <a:solidFill>
                  <a:prstClr val="black"/>
                </a:solidFill>
              </a:rPr>
              <a:t>COVTYP(UN</a:t>
            </a:r>
            <a:r>
              <a:rPr lang="en-US" dirty="0">
                <a:solidFill>
                  <a:prstClr val="black"/>
                </a:solidFill>
              </a:rPr>
              <a:t>)</a:t>
            </a:r>
          </a:p>
        </p:txBody>
      </p:sp>
      <p:pic>
        <p:nvPicPr>
          <p:cNvPr id="35" name="Picture 34" descr="StatPack - SAS.png"/>
          <p:cNvPicPr>
            <a:picLocks noChangeAspect="1"/>
          </p:cNvPicPr>
          <p:nvPr/>
        </p:nvPicPr>
        <p:blipFill>
          <a:blip r:embed="rId4" cstate="print"/>
          <a:stretch>
            <a:fillRect/>
          </a:stretch>
        </p:blipFill>
        <p:spPr>
          <a:xfrm>
            <a:off x="1608438" y="2200017"/>
            <a:ext cx="990600" cy="427939"/>
          </a:xfrm>
          <a:prstGeom prst="rect">
            <a:avLst/>
          </a:prstGeom>
        </p:spPr>
      </p:pic>
      <p:pic>
        <p:nvPicPr>
          <p:cNvPr id="36" name="Picture 35" descr="StatPack - SPSS-2.png"/>
          <p:cNvPicPr>
            <a:picLocks noChangeAspect="1"/>
          </p:cNvPicPr>
          <p:nvPr/>
        </p:nvPicPr>
        <p:blipFill>
          <a:blip r:embed="rId5" cstate="print"/>
          <a:stretch>
            <a:fillRect/>
          </a:stretch>
        </p:blipFill>
        <p:spPr>
          <a:xfrm>
            <a:off x="1195251" y="4466999"/>
            <a:ext cx="1043971" cy="380578"/>
          </a:xfrm>
          <a:prstGeom prst="rect">
            <a:avLst/>
          </a:prstGeom>
        </p:spPr>
      </p:pic>
      <p:grpSp>
        <p:nvGrpSpPr>
          <p:cNvPr id="37" name="Group 36"/>
          <p:cNvGrpSpPr/>
          <p:nvPr/>
        </p:nvGrpSpPr>
        <p:grpSpPr>
          <a:xfrm>
            <a:off x="2065638" y="2733417"/>
            <a:ext cx="4648200" cy="1524000"/>
            <a:chOff x="1600200" y="2971800"/>
            <a:chExt cx="4648200" cy="1524000"/>
          </a:xfrm>
          <a:solidFill>
            <a:schemeClr val="bg1"/>
          </a:solidFill>
        </p:grpSpPr>
        <p:sp>
          <p:nvSpPr>
            <p:cNvPr id="38" name="Rectangle 37"/>
            <p:cNvSpPr/>
            <p:nvPr/>
          </p:nvSpPr>
          <p:spPr>
            <a:xfrm>
              <a:off x="1600200" y="2971800"/>
              <a:ext cx="4648200" cy="1524000"/>
            </a:xfrm>
            <a:prstGeom prst="rect">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9" name="Group 19"/>
            <p:cNvGrpSpPr/>
            <p:nvPr/>
          </p:nvGrpSpPr>
          <p:grpSpPr>
            <a:xfrm>
              <a:off x="1676400" y="2971800"/>
              <a:ext cx="4426744" cy="1497042"/>
              <a:chOff x="1676400" y="2971800"/>
              <a:chExt cx="4426744" cy="1497042"/>
            </a:xfrm>
            <a:grpFill/>
          </p:grpSpPr>
          <p:grpSp>
            <p:nvGrpSpPr>
              <p:cNvPr id="40" name="Group 16"/>
              <p:cNvGrpSpPr/>
              <p:nvPr/>
            </p:nvGrpSpPr>
            <p:grpSpPr>
              <a:xfrm>
                <a:off x="3581400" y="2971800"/>
                <a:ext cx="2521744" cy="1379639"/>
                <a:chOff x="2286000" y="2971800"/>
                <a:chExt cx="2521744" cy="1379639"/>
              </a:xfrm>
              <a:grpFill/>
            </p:grpSpPr>
            <p:graphicFrame>
              <p:nvGraphicFramePr>
                <p:cNvPr id="42" name="Object 2"/>
                <p:cNvGraphicFramePr>
                  <a:graphicFrameLocks noChangeAspect="1"/>
                </p:cNvGraphicFramePr>
                <p:nvPr/>
              </p:nvGraphicFramePr>
              <p:xfrm>
                <a:off x="2286000" y="3581400"/>
                <a:ext cx="2514600" cy="770039"/>
              </p:xfrm>
              <a:graphic>
                <a:graphicData uri="http://schemas.openxmlformats.org/presentationml/2006/ole">
                  <mc:AlternateContent xmlns:mc="http://schemas.openxmlformats.org/markup-compatibility/2006">
                    <mc:Choice xmlns:v="urn:schemas-microsoft-com:vml" Requires="v">
                      <p:oleObj spid="_x0000_s2077" name="Equation" r:id="rId6" imgW="1765300" imgH="558800" progId="Equation.DSMT4">
                        <p:embed/>
                      </p:oleObj>
                    </mc:Choice>
                    <mc:Fallback>
                      <p:oleObj name="Equation" r:id="rId6" imgW="1765300" imgH="558800"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86000" y="3581400"/>
                              <a:ext cx="2514600" cy="77003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3" name="Object 3"/>
                <p:cNvGraphicFramePr>
                  <a:graphicFrameLocks noChangeAspect="1"/>
                </p:cNvGraphicFramePr>
                <p:nvPr/>
              </p:nvGraphicFramePr>
              <p:xfrm>
                <a:off x="3124200" y="2971800"/>
                <a:ext cx="1683544" cy="533400"/>
              </p:xfrm>
              <a:graphic>
                <a:graphicData uri="http://schemas.openxmlformats.org/presentationml/2006/ole">
                  <mc:AlternateContent xmlns:mc="http://schemas.openxmlformats.org/markup-compatibility/2006">
                    <mc:Choice xmlns:v="urn:schemas-microsoft-com:vml" Requires="v">
                      <p:oleObj spid="_x0000_s2078" name="Equation" r:id="rId8" imgW="1205977" imgH="355446" progId="Equation.DSMT4">
                        <p:embed/>
                      </p:oleObj>
                    </mc:Choice>
                    <mc:Fallback>
                      <p:oleObj name="Equation" r:id="rId8" imgW="1205977" imgH="355446" progId="Equation.DSMT4">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124200" y="2971800"/>
                              <a:ext cx="1683544" cy="533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aphicFrame>
            <p:nvGraphicFramePr>
              <p:cNvPr id="41" name="Object 4"/>
              <p:cNvGraphicFramePr>
                <a:graphicFrameLocks noChangeAspect="1"/>
              </p:cNvGraphicFramePr>
              <p:nvPr>
                <p:extLst>
                  <p:ext uri="{D42A27DB-BD31-4B8C-83A1-F6EECF244321}">
                    <p14:modId xmlns:p14="http://schemas.microsoft.com/office/powerpoint/2010/main" val="3417304468"/>
                  </p:ext>
                </p:extLst>
              </p:nvPr>
            </p:nvGraphicFramePr>
            <p:xfrm>
              <a:off x="1676400" y="2971800"/>
              <a:ext cx="2477477" cy="1497042"/>
            </p:xfrm>
            <a:graphic>
              <a:graphicData uri="http://schemas.openxmlformats.org/presentationml/2006/ole">
                <mc:AlternateContent xmlns:mc="http://schemas.openxmlformats.org/markup-compatibility/2006">
                  <mc:Choice xmlns:v="urn:schemas-microsoft-com:vml" Requires="v">
                    <p:oleObj spid="_x0000_s2079" name="Equation" r:id="rId10" imgW="1460500" imgH="736600" progId="Equation.DSMT4">
                      <p:embed/>
                    </p:oleObj>
                  </mc:Choice>
                  <mc:Fallback>
                    <p:oleObj name="Equation" r:id="rId10" imgW="1460500" imgH="736600" progId="Equation.DSMT4">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676400" y="2971800"/>
                            <a:ext cx="2477477" cy="149704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sp>
        <p:nvSpPr>
          <p:cNvPr id="44" name="Rectangle 43"/>
          <p:cNvSpPr/>
          <p:nvPr/>
        </p:nvSpPr>
        <p:spPr>
          <a:xfrm>
            <a:off x="4580238" y="1133217"/>
            <a:ext cx="4267200" cy="1200329"/>
          </a:xfrm>
          <a:prstGeom prst="rect">
            <a:avLst/>
          </a:prstGeom>
        </p:spPr>
        <p:txBody>
          <a:bodyPr wrap="square">
            <a:spAutoFit/>
          </a:bodyPr>
          <a:lstStyle/>
          <a:p>
            <a:r>
              <a:rPr lang="en-US" sz="2000" dirty="0" smtClean="0"/>
              <a:t>[</a:t>
            </a:r>
            <a:r>
              <a:rPr lang="en-US" sz="2000" dirty="0" smtClean="0">
                <a:solidFill>
                  <a:srgbClr val="009900"/>
                </a:solidFill>
              </a:rPr>
              <a:t>timec</a:t>
            </a:r>
            <a:r>
              <a:rPr lang="en-US" sz="2000" b="1" dirty="0" smtClean="0">
                <a:solidFill>
                  <a:srgbClr val="009900"/>
                </a:solidFill>
              </a:rPr>
              <a:t>1</a:t>
            </a:r>
            <a:r>
              <a:rPr lang="en-US" sz="2000" dirty="0" smtClean="0">
                <a:solidFill>
                  <a:srgbClr val="009900"/>
                </a:solidFill>
              </a:rPr>
              <a:t>-timec</a:t>
            </a:r>
            <a:r>
              <a:rPr lang="en-US" sz="2000" b="1" dirty="0" smtClean="0">
                <a:solidFill>
                  <a:srgbClr val="009900"/>
                </a:solidFill>
              </a:rPr>
              <a:t>11</a:t>
            </a:r>
            <a:r>
              <a:rPr lang="en-US" sz="2000" dirty="0" smtClean="0"/>
              <a:t>@0]</a:t>
            </a:r>
            <a:r>
              <a:rPr lang="en-US" sz="2000" b="1" dirty="0" smtClean="0">
                <a:solidFill>
                  <a:schemeClr val="accent6">
                    <a:lumMod val="75000"/>
                  </a:schemeClr>
                </a:solidFill>
              </a:rPr>
              <a:t>;</a:t>
            </a:r>
            <a:r>
              <a:rPr lang="en-US" sz="2000" dirty="0" smtClean="0"/>
              <a:t> </a:t>
            </a:r>
            <a:r>
              <a:rPr lang="en-US" sz="2000" dirty="0" smtClean="0">
                <a:solidFill>
                  <a:srgbClr val="FF0000"/>
                </a:solidFill>
              </a:rPr>
              <a:t>timec</a:t>
            </a:r>
            <a:r>
              <a:rPr lang="en-US" sz="2000" b="1" dirty="0" smtClean="0">
                <a:solidFill>
                  <a:srgbClr val="FF0000"/>
                </a:solidFill>
              </a:rPr>
              <a:t>1</a:t>
            </a:r>
            <a:r>
              <a:rPr lang="en-US" sz="2000" dirty="0" smtClean="0">
                <a:solidFill>
                  <a:srgbClr val="FF0000"/>
                </a:solidFill>
              </a:rPr>
              <a:t>-timec</a:t>
            </a:r>
            <a:r>
              <a:rPr lang="en-US" sz="2000" b="1" dirty="0" smtClean="0">
                <a:solidFill>
                  <a:srgbClr val="FF0000"/>
                </a:solidFill>
              </a:rPr>
              <a:t>11</a:t>
            </a:r>
            <a:r>
              <a:rPr lang="en-US" sz="2000" b="1" dirty="0" smtClean="0">
                <a:solidFill>
                  <a:schemeClr val="accent6">
                    <a:lumMod val="75000"/>
                  </a:schemeClr>
                </a:solidFill>
              </a:rPr>
              <a:t>;</a:t>
            </a:r>
          </a:p>
          <a:p>
            <a:r>
              <a:rPr lang="en-US" sz="2000" dirty="0" smtClean="0"/>
              <a:t>                   [</a:t>
            </a:r>
            <a:r>
              <a:rPr lang="en-US" sz="2000" dirty="0" smtClean="0">
                <a:solidFill>
                  <a:srgbClr val="0000FF"/>
                </a:solidFill>
              </a:rPr>
              <a:t>int linear</a:t>
            </a:r>
            <a:r>
              <a:rPr lang="en-US" sz="2000" dirty="0" smtClean="0"/>
              <a:t>]</a:t>
            </a:r>
            <a:r>
              <a:rPr lang="en-US" sz="2000" b="1" dirty="0" smtClean="0">
                <a:solidFill>
                  <a:schemeClr val="accent6">
                    <a:lumMod val="75000"/>
                  </a:schemeClr>
                </a:solidFill>
              </a:rPr>
              <a:t>;</a:t>
            </a:r>
            <a:r>
              <a:rPr lang="en-US" sz="2000" dirty="0" smtClean="0">
                <a:solidFill>
                  <a:srgbClr val="0000FF"/>
                </a:solidFill>
              </a:rPr>
              <a:t> </a:t>
            </a:r>
            <a:r>
              <a:rPr lang="en-US" sz="2000" dirty="0" smtClean="0">
                <a:solidFill>
                  <a:srgbClr val="FF0000"/>
                </a:solidFill>
              </a:rPr>
              <a:t>int linear</a:t>
            </a:r>
            <a:r>
              <a:rPr lang="en-US" sz="2000" b="1" dirty="0" smtClean="0">
                <a:solidFill>
                  <a:schemeClr val="accent6">
                    <a:lumMod val="75000"/>
                  </a:schemeClr>
                </a:solidFill>
              </a:rPr>
              <a:t>;</a:t>
            </a:r>
            <a:r>
              <a:rPr lang="en-US" sz="2000" dirty="0" smtClean="0"/>
              <a:t>  </a:t>
            </a:r>
          </a:p>
          <a:p>
            <a:r>
              <a:rPr lang="en-US" sz="2000" dirty="0" smtClean="0">
                <a:solidFill>
                  <a:srgbClr val="0000FF"/>
                </a:solidFill>
              </a:rPr>
              <a:t>             int with linear</a:t>
            </a:r>
            <a:r>
              <a:rPr lang="en-US" sz="2000" b="1" dirty="0" smtClean="0">
                <a:solidFill>
                  <a:schemeClr val="accent6">
                    <a:lumMod val="75000"/>
                  </a:schemeClr>
                </a:solidFill>
              </a:rPr>
              <a:t>;</a:t>
            </a:r>
            <a:r>
              <a:rPr lang="en-US" sz="2000" dirty="0" smtClean="0"/>
              <a:t> </a:t>
            </a:r>
          </a:p>
          <a:p>
            <a:endParaRPr lang="en-US" sz="1200" dirty="0" smtClean="0"/>
          </a:p>
        </p:txBody>
      </p:sp>
      <p:sp>
        <p:nvSpPr>
          <p:cNvPr id="45" name="Rectangle 44"/>
          <p:cNvSpPr/>
          <p:nvPr/>
        </p:nvSpPr>
        <p:spPr>
          <a:xfrm>
            <a:off x="84438" y="445691"/>
            <a:ext cx="6172200" cy="1754326"/>
          </a:xfrm>
          <a:prstGeom prst="rect">
            <a:avLst/>
          </a:prstGeom>
        </p:spPr>
        <p:txBody>
          <a:bodyPr wrap="square">
            <a:spAutoFit/>
          </a:bodyPr>
          <a:lstStyle/>
          <a:p>
            <a:r>
              <a:rPr lang="en-US" dirty="0" smtClean="0">
                <a:latin typeface="Courier New" pitchFamily="49" charset="0"/>
                <a:cs typeface="Courier New" pitchFamily="49" charset="0"/>
              </a:rPr>
              <a:t>Proc MIXED</a:t>
            </a:r>
            <a:r>
              <a:rPr lang="en-US" b="1" dirty="0" smtClean="0">
                <a:solidFill>
                  <a:schemeClr val="accent6">
                    <a:lumMod val="75000"/>
                  </a:schemeClr>
                </a:solidFill>
                <a:latin typeface="Courier New" pitchFamily="49" charset="0"/>
                <a:cs typeface="Courier New" pitchFamily="49" charset="0"/>
              </a:rPr>
              <a:t>;</a:t>
            </a:r>
            <a:r>
              <a:rPr lang="en-US" b="1" dirty="0" smtClean="0">
                <a:latin typeface="Courier New" pitchFamily="49" charset="0"/>
                <a:cs typeface="Courier New" pitchFamily="49" charset="0"/>
              </a:rPr>
              <a:t>	</a:t>
            </a:r>
          </a:p>
          <a:p>
            <a:r>
              <a:rPr lang="en-US" dirty="0" smtClean="0">
                <a:latin typeface="Courier New" pitchFamily="49" charset="0"/>
                <a:cs typeface="Courier New" pitchFamily="49" charset="0"/>
              </a:rPr>
              <a:t>class id</a:t>
            </a:r>
            <a:r>
              <a:rPr lang="en-US" dirty="0" smtClean="0">
                <a:solidFill>
                  <a:schemeClr val="accent6">
                    <a:lumMod val="75000"/>
                  </a:schemeClr>
                </a:solidFill>
                <a:latin typeface="Courier New" pitchFamily="49" charset="0"/>
                <a:cs typeface="Courier New" pitchFamily="49" charset="0"/>
              </a:rPr>
              <a:t>;</a:t>
            </a:r>
          </a:p>
          <a:p>
            <a:r>
              <a:rPr lang="en-US" dirty="0" smtClean="0">
                <a:latin typeface="Courier New" pitchFamily="49" charset="0"/>
                <a:cs typeface="Courier New" pitchFamily="49" charset="0"/>
              </a:rPr>
              <a:t>model attend = </a:t>
            </a:r>
            <a:r>
              <a:rPr lang="en-US" dirty="0" smtClean="0">
                <a:solidFill>
                  <a:srgbClr val="0000FF"/>
                </a:solidFill>
                <a:latin typeface="Courier New" pitchFamily="49" charset="0"/>
                <a:cs typeface="Courier New" pitchFamily="49" charset="0"/>
              </a:rPr>
              <a:t>timec</a:t>
            </a:r>
            <a:r>
              <a:rPr lang="en-US" dirty="0" smtClean="0">
                <a:latin typeface="Courier New" pitchFamily="49" charset="0"/>
                <a:cs typeface="Courier New" pitchFamily="49" charset="0"/>
              </a:rPr>
              <a:t>/</a:t>
            </a:r>
          </a:p>
          <a:p>
            <a:r>
              <a:rPr lang="en-US" dirty="0" smtClean="0">
                <a:latin typeface="Courier New" pitchFamily="49" charset="0"/>
                <a:cs typeface="Courier New" pitchFamily="49" charset="0"/>
              </a:rPr>
              <a:t>             solution</a:t>
            </a:r>
            <a:r>
              <a:rPr lang="en-US" dirty="0" smtClean="0">
                <a:solidFill>
                  <a:schemeClr val="accent6">
                    <a:lumMod val="75000"/>
                  </a:schemeClr>
                </a:solidFill>
                <a:latin typeface="Courier New" pitchFamily="49" charset="0"/>
                <a:cs typeface="Courier New" pitchFamily="49" charset="0"/>
              </a:rPr>
              <a:t>;</a:t>
            </a:r>
            <a:r>
              <a:rPr lang="en-US" dirty="0" smtClean="0">
                <a:latin typeface="Courier New" pitchFamily="49" charset="0"/>
                <a:cs typeface="Courier New" pitchFamily="49" charset="0"/>
              </a:rPr>
              <a:t> </a:t>
            </a:r>
          </a:p>
          <a:p>
            <a:r>
              <a:rPr lang="en-US" dirty="0" smtClean="0">
                <a:latin typeface="Courier New" pitchFamily="49" charset="0"/>
                <a:cs typeface="Courier New" pitchFamily="49" charset="0"/>
              </a:rPr>
              <a:t>random </a:t>
            </a:r>
            <a:r>
              <a:rPr lang="en-US" dirty="0" smtClean="0">
                <a:solidFill>
                  <a:srgbClr val="FF0000"/>
                </a:solidFill>
                <a:latin typeface="Courier New" pitchFamily="49" charset="0"/>
                <a:cs typeface="Courier New" pitchFamily="49" charset="0"/>
              </a:rPr>
              <a:t>INTERCEPT timec</a:t>
            </a:r>
            <a:r>
              <a:rPr lang="en-US" dirty="0" smtClean="0">
                <a:latin typeface="Courier New" pitchFamily="49" charset="0"/>
                <a:cs typeface="Courier New" pitchFamily="49" charset="0"/>
              </a:rPr>
              <a:t>/</a:t>
            </a:r>
          </a:p>
          <a:p>
            <a:r>
              <a:rPr lang="en-US" dirty="0" smtClean="0">
                <a:latin typeface="Courier New" pitchFamily="49" charset="0"/>
                <a:cs typeface="Courier New" pitchFamily="49" charset="0"/>
              </a:rPr>
              <a:t>      SUB=id TYPE=UN G</a:t>
            </a:r>
            <a:r>
              <a:rPr lang="en-US" dirty="0" smtClean="0">
                <a:solidFill>
                  <a:schemeClr val="accent6">
                    <a:lumMod val="75000"/>
                  </a:schemeClr>
                </a:solidFill>
                <a:latin typeface="Courier New" pitchFamily="49" charset="0"/>
                <a:cs typeface="Courier New" pitchFamily="49" charset="0"/>
              </a:rPr>
              <a:t>;</a:t>
            </a:r>
            <a:endParaRPr lang="en-US" dirty="0">
              <a:solidFill>
                <a:schemeClr val="accent6">
                  <a:lumMod val="75000"/>
                </a:schemeClr>
              </a:solidFill>
              <a:latin typeface="Courier New" pitchFamily="49" charset="0"/>
              <a:cs typeface="Courier New" pitchFamily="49" charset="0"/>
            </a:endParaRPr>
          </a:p>
        </p:txBody>
      </p:sp>
      <p:sp>
        <p:nvSpPr>
          <p:cNvPr id="46" name="Rectangle 45"/>
          <p:cNvSpPr/>
          <p:nvPr/>
        </p:nvSpPr>
        <p:spPr>
          <a:xfrm>
            <a:off x="3208638" y="66417"/>
            <a:ext cx="5943600" cy="1415772"/>
          </a:xfrm>
          <a:prstGeom prst="rect">
            <a:avLst/>
          </a:prstGeom>
        </p:spPr>
        <p:txBody>
          <a:bodyPr wrap="square">
            <a:spAutoFit/>
          </a:bodyPr>
          <a:lstStyle/>
          <a:p>
            <a:r>
              <a:rPr lang="en-US" sz="1400" dirty="0" smtClean="0"/>
              <a:t>MODEL:</a:t>
            </a:r>
          </a:p>
          <a:p>
            <a:r>
              <a:rPr lang="en-US" sz="1400" dirty="0" smtClean="0"/>
              <a:t>int by       timec1@</a:t>
            </a:r>
            <a:r>
              <a:rPr lang="en-US" sz="1400" b="1" dirty="0" smtClean="0"/>
              <a:t>1</a:t>
            </a:r>
            <a:r>
              <a:rPr lang="en-US" sz="1400" dirty="0" smtClean="0"/>
              <a:t> timec2@</a:t>
            </a:r>
            <a:r>
              <a:rPr lang="en-US" sz="1400" b="1" dirty="0" smtClean="0"/>
              <a:t>1</a:t>
            </a:r>
            <a:r>
              <a:rPr lang="en-US" sz="1400" dirty="0" smtClean="0"/>
              <a:t> timec3@</a:t>
            </a:r>
            <a:r>
              <a:rPr lang="en-US" sz="1400" b="1" dirty="0" smtClean="0"/>
              <a:t>1</a:t>
            </a:r>
            <a:r>
              <a:rPr lang="en-US" sz="1400" dirty="0" smtClean="0"/>
              <a:t> timec4@</a:t>
            </a:r>
            <a:r>
              <a:rPr lang="en-US" sz="1400" b="1" dirty="0" smtClean="0"/>
              <a:t>1</a:t>
            </a:r>
            <a:r>
              <a:rPr lang="en-US" sz="1400" dirty="0" smtClean="0"/>
              <a:t> timec5@</a:t>
            </a:r>
            <a:r>
              <a:rPr lang="en-US" sz="1400" b="1" dirty="0" smtClean="0"/>
              <a:t>1</a:t>
            </a:r>
            <a:r>
              <a:rPr lang="en-US" sz="1400" dirty="0" smtClean="0"/>
              <a:t> </a:t>
            </a:r>
          </a:p>
          <a:p>
            <a:r>
              <a:rPr lang="en-US" sz="1400" dirty="0" smtClean="0"/>
              <a:t>                  timec6@</a:t>
            </a:r>
            <a:r>
              <a:rPr lang="en-US" sz="1400" b="1" dirty="0" smtClean="0"/>
              <a:t>1</a:t>
            </a:r>
            <a:r>
              <a:rPr lang="en-US" sz="1400" dirty="0" smtClean="0"/>
              <a:t> timec7@</a:t>
            </a:r>
            <a:r>
              <a:rPr lang="en-US" sz="1400" b="1" dirty="0" smtClean="0"/>
              <a:t>1</a:t>
            </a:r>
            <a:r>
              <a:rPr lang="en-US" sz="1400" dirty="0" smtClean="0"/>
              <a:t> timec8@</a:t>
            </a:r>
            <a:r>
              <a:rPr lang="en-US" sz="1400" b="1" dirty="0" smtClean="0"/>
              <a:t>1</a:t>
            </a:r>
            <a:r>
              <a:rPr lang="en-US" sz="1400" dirty="0" smtClean="0"/>
              <a:t> timec9@</a:t>
            </a:r>
            <a:r>
              <a:rPr lang="en-US" sz="1400" b="1" dirty="0" smtClean="0"/>
              <a:t>1</a:t>
            </a:r>
            <a:r>
              <a:rPr lang="en-US" sz="1400" dirty="0" smtClean="0"/>
              <a:t> timec10@</a:t>
            </a:r>
            <a:r>
              <a:rPr lang="en-US" sz="1400" b="1" dirty="0" smtClean="0"/>
              <a:t>1</a:t>
            </a:r>
            <a:r>
              <a:rPr lang="en-US" sz="1400" dirty="0" smtClean="0"/>
              <a:t> timec11@</a:t>
            </a:r>
            <a:r>
              <a:rPr lang="en-US" sz="1400" b="1" dirty="0" smtClean="0"/>
              <a:t>1</a:t>
            </a:r>
            <a:r>
              <a:rPr lang="en-US" sz="1400" b="1" dirty="0" smtClean="0">
                <a:solidFill>
                  <a:schemeClr val="accent6">
                    <a:lumMod val="75000"/>
                  </a:schemeClr>
                </a:solidFill>
              </a:rPr>
              <a:t>;</a:t>
            </a:r>
            <a:r>
              <a:rPr lang="en-US" sz="1400" dirty="0" smtClean="0"/>
              <a:t>    </a:t>
            </a:r>
          </a:p>
          <a:p>
            <a:r>
              <a:rPr lang="en-US" sz="1400" dirty="0" smtClean="0"/>
              <a:t>linear  by  timec1@</a:t>
            </a:r>
            <a:r>
              <a:rPr lang="en-US" sz="1400" b="1" dirty="0" smtClean="0"/>
              <a:t>0</a:t>
            </a:r>
            <a:r>
              <a:rPr lang="en-US" sz="1400" dirty="0" smtClean="0"/>
              <a:t> timec2@</a:t>
            </a:r>
            <a:r>
              <a:rPr lang="en-US" sz="1400" b="1" dirty="0" smtClean="0"/>
              <a:t>1</a:t>
            </a:r>
            <a:r>
              <a:rPr lang="en-US" sz="1400" dirty="0" smtClean="0"/>
              <a:t> timec3@</a:t>
            </a:r>
            <a:r>
              <a:rPr lang="en-US" sz="1400" b="1" dirty="0" smtClean="0"/>
              <a:t>2</a:t>
            </a:r>
            <a:r>
              <a:rPr lang="en-US" sz="1400" dirty="0" smtClean="0"/>
              <a:t> timec4@</a:t>
            </a:r>
            <a:r>
              <a:rPr lang="en-US" sz="1400" b="1" dirty="0" smtClean="0"/>
              <a:t>3</a:t>
            </a:r>
            <a:r>
              <a:rPr lang="en-US" sz="1400" dirty="0" smtClean="0"/>
              <a:t> timec5@</a:t>
            </a:r>
            <a:r>
              <a:rPr lang="en-US" sz="1400" b="1" dirty="0" smtClean="0"/>
              <a:t>4</a:t>
            </a:r>
            <a:r>
              <a:rPr lang="en-US" sz="1400" dirty="0" smtClean="0"/>
              <a:t> </a:t>
            </a:r>
          </a:p>
          <a:p>
            <a:r>
              <a:rPr lang="en-US" sz="1400" dirty="0" smtClean="0"/>
              <a:t>                  timec6@</a:t>
            </a:r>
            <a:r>
              <a:rPr lang="en-US" sz="1400" b="1" dirty="0" smtClean="0"/>
              <a:t>5</a:t>
            </a:r>
            <a:r>
              <a:rPr lang="en-US" sz="1400" dirty="0" smtClean="0"/>
              <a:t> timec7@</a:t>
            </a:r>
            <a:r>
              <a:rPr lang="en-US" sz="1400" b="1" dirty="0" smtClean="0"/>
              <a:t>6</a:t>
            </a:r>
            <a:r>
              <a:rPr lang="en-US" sz="1400" dirty="0" smtClean="0"/>
              <a:t> timec8@</a:t>
            </a:r>
            <a:r>
              <a:rPr lang="en-US" sz="1400" b="1" dirty="0" smtClean="0"/>
              <a:t>7</a:t>
            </a:r>
            <a:r>
              <a:rPr lang="en-US" sz="1400" dirty="0" smtClean="0"/>
              <a:t> timec9@</a:t>
            </a:r>
            <a:r>
              <a:rPr lang="en-US" sz="1400" b="1" dirty="0" smtClean="0"/>
              <a:t>8</a:t>
            </a:r>
            <a:r>
              <a:rPr lang="en-US" sz="1400" dirty="0" smtClean="0"/>
              <a:t> timec10@</a:t>
            </a:r>
            <a:r>
              <a:rPr lang="en-US" sz="1400" b="1" dirty="0" smtClean="0"/>
              <a:t>9</a:t>
            </a:r>
            <a:r>
              <a:rPr lang="en-US" sz="1400" dirty="0" smtClean="0"/>
              <a:t> timec11@</a:t>
            </a:r>
            <a:r>
              <a:rPr lang="en-US" sz="1400" b="1" dirty="0" smtClean="0"/>
              <a:t>10</a:t>
            </a:r>
            <a:r>
              <a:rPr lang="en-US" sz="1400" b="1" dirty="0" smtClean="0">
                <a:solidFill>
                  <a:schemeClr val="accent6">
                    <a:lumMod val="75000"/>
                  </a:schemeClr>
                </a:solidFill>
              </a:rPr>
              <a:t>;</a:t>
            </a:r>
            <a:r>
              <a:rPr lang="en-US" sz="1400" dirty="0" smtClean="0"/>
              <a:t> </a:t>
            </a:r>
          </a:p>
          <a:p>
            <a:endParaRPr lang="en-US" sz="1400" dirty="0" smtClean="0"/>
          </a:p>
        </p:txBody>
      </p:sp>
      <p:pic>
        <p:nvPicPr>
          <p:cNvPr id="47" name="Picture 46" descr="StatPack - Mplus.png"/>
          <p:cNvPicPr>
            <a:picLocks noChangeAspect="1"/>
          </p:cNvPicPr>
          <p:nvPr/>
        </p:nvPicPr>
        <p:blipFill>
          <a:blip r:embed="rId12" cstate="print"/>
          <a:stretch>
            <a:fillRect/>
          </a:stretch>
        </p:blipFill>
        <p:spPr>
          <a:xfrm>
            <a:off x="6256638" y="2123817"/>
            <a:ext cx="1333805" cy="557234"/>
          </a:xfrm>
          <a:prstGeom prst="rect">
            <a:avLst/>
          </a:prstGeom>
        </p:spPr>
      </p:pic>
      <p:cxnSp>
        <p:nvCxnSpPr>
          <p:cNvPr id="60" name="Straight Connector 59"/>
          <p:cNvCxnSpPr/>
          <p:nvPr/>
        </p:nvCxnSpPr>
        <p:spPr>
          <a:xfrm>
            <a:off x="139807" y="6666685"/>
            <a:ext cx="8821313" cy="0"/>
          </a:xfrm>
          <a:prstGeom prst="line">
            <a:avLst/>
          </a:prstGeom>
          <a:ln w="19050"/>
        </p:spPr>
        <p:style>
          <a:lnRef idx="1">
            <a:schemeClr val="dk1"/>
          </a:lnRef>
          <a:fillRef idx="0">
            <a:schemeClr val="dk1"/>
          </a:fillRef>
          <a:effectRef idx="0">
            <a:schemeClr val="dk1"/>
          </a:effectRef>
          <a:fontRef idx="minor">
            <a:schemeClr val="tx1"/>
          </a:fontRef>
        </p:style>
      </p:cxnSp>
      <p:sp>
        <p:nvSpPr>
          <p:cNvPr id="61" name="Oval 60"/>
          <p:cNvSpPr/>
          <p:nvPr/>
        </p:nvSpPr>
        <p:spPr>
          <a:xfrm>
            <a:off x="139807"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2" name="Oval 61"/>
          <p:cNvSpPr/>
          <p:nvPr/>
        </p:nvSpPr>
        <p:spPr>
          <a:xfrm>
            <a:off x="594461"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3" name="Oval 62"/>
          <p:cNvSpPr/>
          <p:nvPr/>
        </p:nvSpPr>
        <p:spPr>
          <a:xfrm>
            <a:off x="1049115"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4" name="Oval 63"/>
          <p:cNvSpPr/>
          <p:nvPr/>
        </p:nvSpPr>
        <p:spPr>
          <a:xfrm>
            <a:off x="1503769"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5" name="Oval 64"/>
          <p:cNvSpPr/>
          <p:nvPr/>
        </p:nvSpPr>
        <p:spPr>
          <a:xfrm>
            <a:off x="1958423"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6" name="Oval 65"/>
          <p:cNvSpPr/>
          <p:nvPr/>
        </p:nvSpPr>
        <p:spPr>
          <a:xfrm>
            <a:off x="2413077"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7" name="Oval 66"/>
          <p:cNvSpPr/>
          <p:nvPr/>
        </p:nvSpPr>
        <p:spPr>
          <a:xfrm>
            <a:off x="2867731"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8" name="Oval 67"/>
          <p:cNvSpPr/>
          <p:nvPr/>
        </p:nvSpPr>
        <p:spPr>
          <a:xfrm>
            <a:off x="3322385"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9" name="Oval 68"/>
          <p:cNvSpPr/>
          <p:nvPr/>
        </p:nvSpPr>
        <p:spPr>
          <a:xfrm>
            <a:off x="3777039"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0" name="Oval 69"/>
          <p:cNvSpPr/>
          <p:nvPr/>
        </p:nvSpPr>
        <p:spPr>
          <a:xfrm>
            <a:off x="4231693"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1" name="Oval 70"/>
          <p:cNvSpPr/>
          <p:nvPr/>
        </p:nvSpPr>
        <p:spPr>
          <a:xfrm>
            <a:off x="4686347"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2" name="Oval 71"/>
          <p:cNvSpPr/>
          <p:nvPr/>
        </p:nvSpPr>
        <p:spPr>
          <a:xfrm>
            <a:off x="5141001"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3" name="Oval 72"/>
          <p:cNvSpPr/>
          <p:nvPr/>
        </p:nvSpPr>
        <p:spPr>
          <a:xfrm>
            <a:off x="5595655"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4" name="Oval 73"/>
          <p:cNvSpPr/>
          <p:nvPr/>
        </p:nvSpPr>
        <p:spPr>
          <a:xfrm>
            <a:off x="6050309"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5" name="Oval 74"/>
          <p:cNvSpPr/>
          <p:nvPr/>
        </p:nvSpPr>
        <p:spPr>
          <a:xfrm>
            <a:off x="6504963"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6" name="Oval 75"/>
          <p:cNvSpPr/>
          <p:nvPr/>
        </p:nvSpPr>
        <p:spPr>
          <a:xfrm>
            <a:off x="6959617"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7" name="Oval 76"/>
          <p:cNvSpPr/>
          <p:nvPr/>
        </p:nvSpPr>
        <p:spPr>
          <a:xfrm>
            <a:off x="7414271"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8" name="Oval 77"/>
          <p:cNvSpPr/>
          <p:nvPr/>
        </p:nvSpPr>
        <p:spPr>
          <a:xfrm>
            <a:off x="7868925"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9" name="Oval 78"/>
          <p:cNvSpPr/>
          <p:nvPr/>
        </p:nvSpPr>
        <p:spPr>
          <a:xfrm>
            <a:off x="8323579"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0" name="Oval 79"/>
          <p:cNvSpPr/>
          <p:nvPr/>
        </p:nvSpPr>
        <p:spPr>
          <a:xfrm>
            <a:off x="8778240"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1" name="Oval 80"/>
          <p:cNvSpPr/>
          <p:nvPr/>
        </p:nvSpPr>
        <p:spPr>
          <a:xfrm>
            <a:off x="139800"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2" name="Oval 81"/>
          <p:cNvSpPr/>
          <p:nvPr/>
        </p:nvSpPr>
        <p:spPr>
          <a:xfrm>
            <a:off x="599120"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3" name="Oval 82"/>
          <p:cNvSpPr/>
          <p:nvPr/>
        </p:nvSpPr>
        <p:spPr>
          <a:xfrm>
            <a:off x="1053774"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4" name="Oval 83"/>
          <p:cNvSpPr/>
          <p:nvPr/>
        </p:nvSpPr>
        <p:spPr>
          <a:xfrm>
            <a:off x="1508757"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5" name="Oval 84"/>
          <p:cNvSpPr/>
          <p:nvPr/>
        </p:nvSpPr>
        <p:spPr>
          <a:xfrm>
            <a:off x="2867402"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6" name="Oval 85"/>
          <p:cNvSpPr/>
          <p:nvPr/>
        </p:nvSpPr>
        <p:spPr>
          <a:xfrm>
            <a:off x="1953764"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7" name="Oval 86"/>
          <p:cNvSpPr/>
          <p:nvPr/>
        </p:nvSpPr>
        <p:spPr>
          <a:xfrm>
            <a:off x="2413406"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21004157"/>
      </p:ext>
    </p:extLst>
  </p:cSld>
  <p:clrMapOvr>
    <a:masterClrMapping/>
  </p:clrMapOvr>
  <p:transition advClick="0" advTm="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85"/>
                                        </p:tgtEl>
                                        <p:attrNameLst>
                                          <p:attrName>style.visibility</p:attrName>
                                        </p:attrNameLst>
                                      </p:cBhvr>
                                      <p:to>
                                        <p:strVal val="visible"/>
                                      </p:to>
                                    </p:set>
                                    <p:animEffect transition="in" filter="wheel(1)">
                                      <p:cBhvr>
                                        <p:cTn id="7" dur="20000"/>
                                        <p:tgtEl>
                                          <p:spTgt spid="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7" name="Straight Connector 76"/>
          <p:cNvCxnSpPr/>
          <p:nvPr/>
        </p:nvCxnSpPr>
        <p:spPr>
          <a:xfrm>
            <a:off x="139807" y="6666685"/>
            <a:ext cx="8821313" cy="0"/>
          </a:xfrm>
          <a:prstGeom prst="line">
            <a:avLst/>
          </a:prstGeom>
          <a:ln w="19050"/>
        </p:spPr>
        <p:style>
          <a:lnRef idx="1">
            <a:schemeClr val="dk1"/>
          </a:lnRef>
          <a:fillRef idx="0">
            <a:schemeClr val="dk1"/>
          </a:fillRef>
          <a:effectRef idx="0">
            <a:schemeClr val="dk1"/>
          </a:effectRef>
          <a:fontRef idx="minor">
            <a:schemeClr val="tx1"/>
          </a:fontRef>
        </p:style>
      </p:cxnSp>
      <p:sp>
        <p:nvSpPr>
          <p:cNvPr id="78" name="Oval 77"/>
          <p:cNvSpPr/>
          <p:nvPr/>
        </p:nvSpPr>
        <p:spPr>
          <a:xfrm>
            <a:off x="139807"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9" name="Oval 78"/>
          <p:cNvSpPr/>
          <p:nvPr/>
        </p:nvSpPr>
        <p:spPr>
          <a:xfrm>
            <a:off x="594461"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0" name="Oval 79"/>
          <p:cNvSpPr/>
          <p:nvPr/>
        </p:nvSpPr>
        <p:spPr>
          <a:xfrm>
            <a:off x="1049115"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1" name="Oval 80"/>
          <p:cNvSpPr/>
          <p:nvPr/>
        </p:nvSpPr>
        <p:spPr>
          <a:xfrm>
            <a:off x="1503769"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2" name="Oval 81"/>
          <p:cNvSpPr/>
          <p:nvPr/>
        </p:nvSpPr>
        <p:spPr>
          <a:xfrm>
            <a:off x="1958423"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3" name="Oval 82"/>
          <p:cNvSpPr/>
          <p:nvPr/>
        </p:nvSpPr>
        <p:spPr>
          <a:xfrm>
            <a:off x="2413077"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4" name="Oval 83"/>
          <p:cNvSpPr/>
          <p:nvPr/>
        </p:nvSpPr>
        <p:spPr>
          <a:xfrm>
            <a:off x="2867731"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5" name="Oval 84"/>
          <p:cNvSpPr/>
          <p:nvPr/>
        </p:nvSpPr>
        <p:spPr>
          <a:xfrm>
            <a:off x="3322385"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6" name="Oval 85"/>
          <p:cNvSpPr/>
          <p:nvPr/>
        </p:nvSpPr>
        <p:spPr>
          <a:xfrm>
            <a:off x="3777039"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7" name="Oval 86"/>
          <p:cNvSpPr/>
          <p:nvPr/>
        </p:nvSpPr>
        <p:spPr>
          <a:xfrm>
            <a:off x="4231693"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8" name="Oval 87"/>
          <p:cNvSpPr/>
          <p:nvPr/>
        </p:nvSpPr>
        <p:spPr>
          <a:xfrm>
            <a:off x="4686347"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9" name="Oval 88"/>
          <p:cNvSpPr/>
          <p:nvPr/>
        </p:nvSpPr>
        <p:spPr>
          <a:xfrm>
            <a:off x="5141001"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0" name="Oval 89"/>
          <p:cNvSpPr/>
          <p:nvPr/>
        </p:nvSpPr>
        <p:spPr>
          <a:xfrm>
            <a:off x="5595655"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1" name="Oval 90"/>
          <p:cNvSpPr/>
          <p:nvPr/>
        </p:nvSpPr>
        <p:spPr>
          <a:xfrm>
            <a:off x="6050309"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2" name="Oval 91"/>
          <p:cNvSpPr/>
          <p:nvPr/>
        </p:nvSpPr>
        <p:spPr>
          <a:xfrm>
            <a:off x="6504963"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3" name="Oval 92"/>
          <p:cNvSpPr/>
          <p:nvPr/>
        </p:nvSpPr>
        <p:spPr>
          <a:xfrm>
            <a:off x="6959617"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4" name="Oval 93"/>
          <p:cNvSpPr/>
          <p:nvPr/>
        </p:nvSpPr>
        <p:spPr>
          <a:xfrm>
            <a:off x="7414271"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5" name="Oval 94"/>
          <p:cNvSpPr/>
          <p:nvPr/>
        </p:nvSpPr>
        <p:spPr>
          <a:xfrm>
            <a:off x="7868925"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6" name="Oval 95"/>
          <p:cNvSpPr/>
          <p:nvPr/>
        </p:nvSpPr>
        <p:spPr>
          <a:xfrm>
            <a:off x="8323579"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7" name="Oval 96"/>
          <p:cNvSpPr/>
          <p:nvPr/>
        </p:nvSpPr>
        <p:spPr>
          <a:xfrm>
            <a:off x="8778240"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8" name="Oval 97"/>
          <p:cNvSpPr/>
          <p:nvPr/>
        </p:nvSpPr>
        <p:spPr>
          <a:xfrm>
            <a:off x="139800"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9" name="Oval 98"/>
          <p:cNvSpPr/>
          <p:nvPr/>
        </p:nvSpPr>
        <p:spPr>
          <a:xfrm>
            <a:off x="599120"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0" name="Oval 99"/>
          <p:cNvSpPr/>
          <p:nvPr/>
        </p:nvSpPr>
        <p:spPr>
          <a:xfrm>
            <a:off x="1053774"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1" name="Oval 100"/>
          <p:cNvSpPr/>
          <p:nvPr/>
        </p:nvSpPr>
        <p:spPr>
          <a:xfrm>
            <a:off x="1508757"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2" name="Oval 101"/>
          <p:cNvSpPr/>
          <p:nvPr/>
        </p:nvSpPr>
        <p:spPr>
          <a:xfrm>
            <a:off x="3326879"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3" name="Oval 102"/>
          <p:cNvSpPr/>
          <p:nvPr/>
        </p:nvSpPr>
        <p:spPr>
          <a:xfrm>
            <a:off x="1953764"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4" name="Oval 103"/>
          <p:cNvSpPr/>
          <p:nvPr/>
        </p:nvSpPr>
        <p:spPr>
          <a:xfrm>
            <a:off x="2413406"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5" name="Oval 104"/>
          <p:cNvSpPr/>
          <p:nvPr/>
        </p:nvSpPr>
        <p:spPr>
          <a:xfrm>
            <a:off x="2872225"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3074" name="Picture 2" descr="http://rstudioblog.files.wordpress.com/2014/06/ggvis-screensho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9178" y="475073"/>
            <a:ext cx="8446045" cy="46868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9398867"/>
      </p:ext>
    </p:extLst>
  </p:cSld>
  <p:clrMapOvr>
    <a:masterClrMapping/>
  </p:clrMapOvr>
  <p:transition advClick="0" advTm="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102"/>
                                        </p:tgtEl>
                                        <p:attrNameLst>
                                          <p:attrName>style.visibility</p:attrName>
                                        </p:attrNameLst>
                                      </p:cBhvr>
                                      <p:to>
                                        <p:strVal val="visible"/>
                                      </p:to>
                                    </p:set>
                                    <p:animEffect transition="in" filter="wheel(1)">
                                      <p:cBhvr>
                                        <p:cTn id="7" dur="20000"/>
                                        <p:tgtEl>
                                          <p:spTgt spid="1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 name="Picture 4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61764"/>
            <a:ext cx="9144000" cy="5143500"/>
          </a:xfrm>
          <a:prstGeom prst="rect">
            <a:avLst/>
          </a:prstGeom>
        </p:spPr>
      </p:pic>
      <p:cxnSp>
        <p:nvCxnSpPr>
          <p:cNvPr id="62" name="Straight Connector 61"/>
          <p:cNvCxnSpPr/>
          <p:nvPr/>
        </p:nvCxnSpPr>
        <p:spPr>
          <a:xfrm>
            <a:off x="139807" y="6666685"/>
            <a:ext cx="8821313" cy="0"/>
          </a:xfrm>
          <a:prstGeom prst="line">
            <a:avLst/>
          </a:prstGeom>
          <a:ln w="19050"/>
        </p:spPr>
        <p:style>
          <a:lnRef idx="1">
            <a:schemeClr val="dk1"/>
          </a:lnRef>
          <a:fillRef idx="0">
            <a:schemeClr val="dk1"/>
          </a:fillRef>
          <a:effectRef idx="0">
            <a:schemeClr val="dk1"/>
          </a:effectRef>
          <a:fontRef idx="minor">
            <a:schemeClr val="tx1"/>
          </a:fontRef>
        </p:style>
      </p:cxnSp>
      <p:sp>
        <p:nvSpPr>
          <p:cNvPr id="63" name="Oval 62"/>
          <p:cNvSpPr/>
          <p:nvPr/>
        </p:nvSpPr>
        <p:spPr>
          <a:xfrm>
            <a:off x="139807"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4" name="Oval 63"/>
          <p:cNvSpPr/>
          <p:nvPr/>
        </p:nvSpPr>
        <p:spPr>
          <a:xfrm>
            <a:off x="594461"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5" name="Oval 64"/>
          <p:cNvSpPr/>
          <p:nvPr/>
        </p:nvSpPr>
        <p:spPr>
          <a:xfrm>
            <a:off x="1049115"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6" name="Oval 65"/>
          <p:cNvSpPr/>
          <p:nvPr/>
        </p:nvSpPr>
        <p:spPr>
          <a:xfrm>
            <a:off x="1503769"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7" name="Oval 66"/>
          <p:cNvSpPr/>
          <p:nvPr/>
        </p:nvSpPr>
        <p:spPr>
          <a:xfrm>
            <a:off x="1958423"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8" name="Oval 67"/>
          <p:cNvSpPr/>
          <p:nvPr/>
        </p:nvSpPr>
        <p:spPr>
          <a:xfrm>
            <a:off x="2413077"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9" name="Oval 68"/>
          <p:cNvSpPr/>
          <p:nvPr/>
        </p:nvSpPr>
        <p:spPr>
          <a:xfrm>
            <a:off x="2867731"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0" name="Oval 69"/>
          <p:cNvSpPr/>
          <p:nvPr/>
        </p:nvSpPr>
        <p:spPr>
          <a:xfrm>
            <a:off x="3322385"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1" name="Oval 70"/>
          <p:cNvSpPr/>
          <p:nvPr/>
        </p:nvSpPr>
        <p:spPr>
          <a:xfrm>
            <a:off x="3777039"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2" name="Oval 71"/>
          <p:cNvSpPr/>
          <p:nvPr/>
        </p:nvSpPr>
        <p:spPr>
          <a:xfrm>
            <a:off x="4231693"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3" name="Oval 72"/>
          <p:cNvSpPr/>
          <p:nvPr/>
        </p:nvSpPr>
        <p:spPr>
          <a:xfrm>
            <a:off x="4686347"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4" name="Oval 73"/>
          <p:cNvSpPr/>
          <p:nvPr/>
        </p:nvSpPr>
        <p:spPr>
          <a:xfrm>
            <a:off x="5141001"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5" name="Oval 74"/>
          <p:cNvSpPr/>
          <p:nvPr/>
        </p:nvSpPr>
        <p:spPr>
          <a:xfrm>
            <a:off x="5595655"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6" name="Oval 75"/>
          <p:cNvSpPr/>
          <p:nvPr/>
        </p:nvSpPr>
        <p:spPr>
          <a:xfrm>
            <a:off x="6050309"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7" name="Oval 76"/>
          <p:cNvSpPr/>
          <p:nvPr/>
        </p:nvSpPr>
        <p:spPr>
          <a:xfrm>
            <a:off x="6504963"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8" name="Oval 77"/>
          <p:cNvSpPr/>
          <p:nvPr/>
        </p:nvSpPr>
        <p:spPr>
          <a:xfrm>
            <a:off x="6959617"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9" name="Oval 78"/>
          <p:cNvSpPr/>
          <p:nvPr/>
        </p:nvSpPr>
        <p:spPr>
          <a:xfrm>
            <a:off x="7414271"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0" name="Oval 79"/>
          <p:cNvSpPr/>
          <p:nvPr/>
        </p:nvSpPr>
        <p:spPr>
          <a:xfrm>
            <a:off x="7868925"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1" name="Oval 80"/>
          <p:cNvSpPr/>
          <p:nvPr/>
        </p:nvSpPr>
        <p:spPr>
          <a:xfrm>
            <a:off x="8323579"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2" name="Oval 81"/>
          <p:cNvSpPr/>
          <p:nvPr/>
        </p:nvSpPr>
        <p:spPr>
          <a:xfrm>
            <a:off x="8778240"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3" name="Oval 82"/>
          <p:cNvSpPr/>
          <p:nvPr/>
        </p:nvSpPr>
        <p:spPr>
          <a:xfrm>
            <a:off x="139800"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4" name="Oval 83"/>
          <p:cNvSpPr/>
          <p:nvPr/>
        </p:nvSpPr>
        <p:spPr>
          <a:xfrm>
            <a:off x="599120"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5" name="Oval 84"/>
          <p:cNvSpPr/>
          <p:nvPr/>
        </p:nvSpPr>
        <p:spPr>
          <a:xfrm>
            <a:off x="1053774"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6" name="Oval 85"/>
          <p:cNvSpPr/>
          <p:nvPr/>
        </p:nvSpPr>
        <p:spPr>
          <a:xfrm>
            <a:off x="1508757"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7" name="Oval 86"/>
          <p:cNvSpPr/>
          <p:nvPr/>
        </p:nvSpPr>
        <p:spPr>
          <a:xfrm>
            <a:off x="3768380"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8" name="Oval 87"/>
          <p:cNvSpPr/>
          <p:nvPr/>
        </p:nvSpPr>
        <p:spPr>
          <a:xfrm>
            <a:off x="1953764"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9" name="Oval 88"/>
          <p:cNvSpPr/>
          <p:nvPr/>
        </p:nvSpPr>
        <p:spPr>
          <a:xfrm>
            <a:off x="2413406"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0" name="Oval 89"/>
          <p:cNvSpPr/>
          <p:nvPr/>
        </p:nvSpPr>
        <p:spPr>
          <a:xfrm>
            <a:off x="2872225"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1" name="Oval 90"/>
          <p:cNvSpPr/>
          <p:nvPr/>
        </p:nvSpPr>
        <p:spPr>
          <a:xfrm>
            <a:off x="3331044"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43387246"/>
      </p:ext>
    </p:extLst>
  </p:cSld>
  <p:clrMapOvr>
    <a:masterClrMapping/>
  </p:clrMapOvr>
  <p:transition advClick="0" advTm="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87"/>
                                        </p:tgtEl>
                                        <p:attrNameLst>
                                          <p:attrName>style.visibility</p:attrName>
                                        </p:attrNameLst>
                                      </p:cBhvr>
                                      <p:to>
                                        <p:strVal val="visible"/>
                                      </p:to>
                                    </p:set>
                                    <p:animEffect transition="in" filter="wheel(1)">
                                      <p:cBhvr>
                                        <p:cTn id="7" dur="20000"/>
                                        <p:tgtEl>
                                          <p:spTgt spid="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 grpId="0" animBg="1"/>
    </p:bld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2238</TotalTime>
  <Words>479</Words>
  <Application>Microsoft Office PowerPoint</Application>
  <PresentationFormat>On-screen Show (4:3)</PresentationFormat>
  <Paragraphs>112</Paragraphs>
  <Slides>20</Slides>
  <Notes>5</Notes>
  <HiddenSlides>0</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1</vt:i4>
      </vt:variant>
      <vt:variant>
        <vt:lpstr>Slide Titles</vt:lpstr>
      </vt:variant>
      <vt:variant>
        <vt:i4>20</vt:i4>
      </vt:variant>
    </vt:vector>
  </HeadingPairs>
  <TitlesOfParts>
    <vt:vector size="31" baseType="lpstr">
      <vt:lpstr>Adobe Song Std L</vt:lpstr>
      <vt:lpstr>Arial</vt:lpstr>
      <vt:lpstr>Calibri</vt:lpstr>
      <vt:lpstr>Calibri Light</vt:lpstr>
      <vt:lpstr>Consolas</vt:lpstr>
      <vt:lpstr>Courier New</vt:lpstr>
      <vt:lpstr>Gill Sans MT</vt:lpstr>
      <vt:lpstr>Gill Sans MT Condensed</vt:lpstr>
      <vt:lpstr>Wingdings</vt:lpstr>
      <vt:lpstr>Office Theme</vt:lpstr>
      <vt:lpstr>Equation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University of Victoria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Andrey Koval</dc:creator>
  <cp:lastModifiedBy>Andrey Koval</cp:lastModifiedBy>
  <cp:revision>51</cp:revision>
  <dcterms:created xsi:type="dcterms:W3CDTF">2015-01-18T06:45:48Z</dcterms:created>
  <dcterms:modified xsi:type="dcterms:W3CDTF">2018-10-12T15:15:37Z</dcterms:modified>
</cp:coreProperties>
</file>